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76" r:id="rId2"/>
    <p:sldId id="307" r:id="rId3"/>
    <p:sldId id="305" r:id="rId4"/>
    <p:sldId id="308" r:id="rId5"/>
    <p:sldId id="309" r:id="rId6"/>
    <p:sldId id="306" r:id="rId7"/>
    <p:sldId id="304" r:id="rId8"/>
    <p:sldId id="281" r:id="rId9"/>
    <p:sldId id="300" r:id="rId10"/>
    <p:sldId id="283" r:id="rId11"/>
    <p:sldId id="282" r:id="rId12"/>
    <p:sldId id="284" r:id="rId13"/>
    <p:sldId id="291" r:id="rId14"/>
    <p:sldId id="290" r:id="rId15"/>
    <p:sldId id="311" r:id="rId16"/>
    <p:sldId id="312" r:id="rId17"/>
    <p:sldId id="313" r:id="rId18"/>
    <p:sldId id="315" r:id="rId19"/>
    <p:sldId id="279" r:id="rId20"/>
    <p:sldId id="280" r:id="rId21"/>
    <p:sldId id="285" r:id="rId22"/>
    <p:sldId id="286" r:id="rId23"/>
    <p:sldId id="289" r:id="rId24"/>
    <p:sldId id="292" r:id="rId25"/>
    <p:sldId id="310" r:id="rId26"/>
    <p:sldId id="302" r:id="rId27"/>
    <p:sldId id="301" r:id="rId28"/>
    <p:sldId id="303" r:id="rId2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00CC"/>
    <a:srgbClr val="FF33CC"/>
    <a:srgbClr val="CC0099"/>
    <a:srgbClr val="0000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mb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92"/>
          <a:stretch>
            <a:fillRect/>
          </a:stretch>
        </p:blipFill>
        <p:spPr bwMode="auto">
          <a:xfrm>
            <a:off x="6292850" y="0"/>
            <a:ext cx="28575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ChangeArrowheads="1"/>
          </p:cNvSpPr>
          <p:nvPr>
            <p:ph type="ctrTitle"/>
          </p:nvPr>
        </p:nvSpPr>
        <p:spPr>
          <a:xfrm>
            <a:off x="304800" y="1158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2052" name="Rectangle 4"/>
          <p:cNvSpPr>
            <a:spLocks noChangeArrowheads="1"/>
          </p:cNvSpPr>
          <p:nvPr>
            <p:ph type="subTitle" idx="1"/>
          </p:nvPr>
        </p:nvSpPr>
        <p:spPr>
          <a:xfrm>
            <a:off x="304800" y="3429000"/>
            <a:ext cx="6019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2053" name="Rectangle 5"/>
          <p:cNvSpPr>
            <a:spLocks noChangeArrowheads="1"/>
          </p:cNvSpPr>
          <p:nvPr>
            <p:ph type="dt" sz="half" idx="2"/>
          </p:nvPr>
        </p:nvSpPr>
        <p:spPr>
          <a:xfrm>
            <a:off x="257175" y="6248400"/>
            <a:ext cx="1622425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2054" name="Rectangle 6"/>
          <p:cNvSpPr>
            <a:spLocks noChangeArrowheads="1"/>
          </p:cNvSpPr>
          <p:nvPr>
            <p:ph type="ftr" sz="quarter" idx="3"/>
          </p:nvPr>
        </p:nvSpPr>
        <p:spPr>
          <a:xfrm>
            <a:off x="2108200" y="6248400"/>
            <a:ext cx="29972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2055" name="Rectangle 7"/>
          <p:cNvSpPr>
            <a:spLocks noChangeArrowheads="1"/>
          </p:cNvSpPr>
          <p:nvPr>
            <p:ph type="sldNum" sz="quarter" idx="4"/>
          </p:nvPr>
        </p:nvSpPr>
        <p:spPr>
          <a:xfrm>
            <a:off x="5486400" y="6248400"/>
            <a:ext cx="1371600" cy="457200"/>
          </a:xfrm>
        </p:spPr>
        <p:txBody>
          <a:bodyPr/>
          <a:lstStyle>
            <a:lvl1pPr>
              <a:defRPr/>
            </a:lvl1pPr>
          </a:lstStyle>
          <a:p>
            <a:fld id="{B482D0D8-7438-41AD-BAE3-9ED75E4C1695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238BB-A8B2-4840-8F59-680D626F779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95815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85950" cy="57753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5505450" cy="57753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5B856-791B-4768-AA1B-D4F581F10912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69797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120D9-0CBA-43AC-99B0-FC59C308D04C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55250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58BA14-CB4C-48D9-B9D3-9D0F9BC730A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00871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0767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ABEFE-E75C-46CA-A1A2-D4A3578B2DAB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03174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C335C2-3C2B-45D3-9A06-3EF45B6E4C7B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15252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BF8AC-DB2F-4D92-B2E4-61B1CD85941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98825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45D18-CD12-4454-9D19-24150847FBEE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06514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94D005-CB00-4703-92D8-41324A39CE90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86501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63147-3C66-4CDB-81BB-F5C0B78906E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68683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mbo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976"/>
          <a:stretch>
            <a:fillRect/>
          </a:stretch>
        </p:blipFill>
        <p:spPr bwMode="auto">
          <a:xfrm>
            <a:off x="7353300" y="0"/>
            <a:ext cx="1790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228600" y="320675"/>
            <a:ext cx="74676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8" name="Rectangle 4"/>
          <p:cNvSpPr>
            <a:spLocks noChangeArrowheads="1"/>
          </p:cNvSpPr>
          <p:nvPr>
            <p:ph type="body" idx="1"/>
          </p:nvPr>
        </p:nvSpPr>
        <p:spPr bwMode="auto">
          <a:xfrm>
            <a:off x="228600" y="1981200"/>
            <a:ext cx="7543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9" name="Rectangle 5"/>
          <p:cNvSpPr>
            <a:spLocks noChangeArrowheads="1"/>
          </p:cNvSpPr>
          <p:nvPr>
            <p:ph type="dt" sz="half" idx="2"/>
          </p:nvPr>
        </p:nvSpPr>
        <p:spPr bwMode="auto">
          <a:xfrm>
            <a:off x="228600" y="6248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zh-CN"/>
          </a:p>
        </p:txBody>
      </p:sp>
      <p:sp>
        <p:nvSpPr>
          <p:cNvPr id="1030" name="Rectangle 6"/>
          <p:cNvSpPr>
            <a:spLocks noChangeArrowheads="1"/>
          </p:cNvSpPr>
          <p:nvPr>
            <p:ph type="ftr" sz="quarter" idx="3"/>
          </p:nvPr>
        </p:nvSpPr>
        <p:spPr bwMode="auto">
          <a:xfrm>
            <a:off x="2209800" y="62484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zh-CN"/>
          </a:p>
        </p:txBody>
      </p:sp>
      <p:sp>
        <p:nvSpPr>
          <p:cNvPr id="1031" name="Rectangle 7"/>
          <p:cNvSpPr>
            <a:spLocks noChangeArrowheads="1"/>
          </p:cNvSpPr>
          <p:nvPr>
            <p:ph type="sldNum" sz="quarter" idx="4"/>
          </p:nvPr>
        </p:nvSpPr>
        <p:spPr bwMode="auto">
          <a:xfrm>
            <a:off x="6248400" y="6248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FF9D46E-C588-4811-B7B9-D845EE1FEF0F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背景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77338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125538"/>
            <a:ext cx="6732588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6000" b="1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形容词和副词的</a:t>
            </a:r>
          </a:p>
          <a:p>
            <a:r>
              <a:rPr lang="zh-CN" sz="6000" b="1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      比较级和最高级</a:t>
            </a:r>
          </a:p>
        </p:txBody>
      </p:sp>
      <p:pic>
        <p:nvPicPr>
          <p:cNvPr id="4100" name="Picture 4" descr="变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429000"/>
            <a:ext cx="2273300" cy="303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635375" y="4005263"/>
            <a:ext cx="2000250" cy="6413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b="1"/>
              <a:t>8a-Unit 6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851275" y="4797425"/>
            <a:ext cx="1581150" cy="7620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4400" b="1"/>
              <a:t>yxxoy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84213" y="260350"/>
            <a:ext cx="8208962" cy="618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chemeClr val="hlink"/>
                </a:solidFill>
                <a:latin typeface="Tahoma" pitchFamily="34" charset="0"/>
              </a:rPr>
              <a:t>More examples:</a:t>
            </a:r>
          </a:p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chemeClr val="folHlink"/>
                </a:solidFill>
              </a:rPr>
              <a:t>1.Mary is </a:t>
            </a:r>
            <a:r>
              <a:rPr lang="zh-CN" altLang="zh-CN" sz="3200" b="1">
                <a:solidFill>
                  <a:schemeClr val="hlink"/>
                </a:solidFill>
              </a:rPr>
              <a:t>cleverer</a:t>
            </a:r>
            <a:r>
              <a:rPr lang="zh-CN" altLang="zh-CN" sz="3200" b="1">
                <a:solidFill>
                  <a:schemeClr val="folHlink"/>
                </a:solidFill>
              </a:rPr>
              <a:t> </a:t>
            </a:r>
            <a:r>
              <a:rPr lang="zh-CN" altLang="zh-CN" sz="3200" b="1">
                <a:solidFill>
                  <a:srgbClr val="0000FF"/>
                </a:solidFill>
              </a:rPr>
              <a:t>than</a:t>
            </a:r>
            <a:r>
              <a:rPr lang="zh-CN" altLang="zh-CN" sz="3200" b="1">
                <a:solidFill>
                  <a:schemeClr val="folHlink"/>
                </a:solidFill>
              </a:rPr>
              <a:t> her little sister.</a:t>
            </a:r>
          </a:p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chemeClr val="folHlink"/>
                </a:solidFill>
              </a:rPr>
              <a:t>2.The new building is </a:t>
            </a:r>
            <a:r>
              <a:rPr lang="zh-CN" altLang="zh-CN" sz="3200" b="1">
                <a:solidFill>
                  <a:schemeClr val="hlink"/>
                </a:solidFill>
              </a:rPr>
              <a:t>higher</a:t>
            </a:r>
            <a:r>
              <a:rPr lang="zh-CN" altLang="zh-CN" sz="3200" b="1">
                <a:solidFill>
                  <a:schemeClr val="folHlink"/>
                </a:solidFill>
              </a:rPr>
              <a:t> </a:t>
            </a:r>
            <a:r>
              <a:rPr lang="zh-CN" altLang="zh-CN" sz="3200" b="1">
                <a:solidFill>
                  <a:srgbClr val="0000FF"/>
                </a:solidFill>
              </a:rPr>
              <a:t>than</a:t>
            </a:r>
            <a:r>
              <a:rPr lang="zh-CN" altLang="zh-CN" sz="3200" b="1">
                <a:solidFill>
                  <a:schemeClr val="folHlink"/>
                </a:solidFill>
              </a:rPr>
              <a:t> the old </a:t>
            </a:r>
            <a:r>
              <a:rPr lang="zh-CN" altLang="zh-CN" sz="3200" b="1" u="sng">
                <a:solidFill>
                  <a:schemeClr val="folHlink"/>
                </a:solidFill>
              </a:rPr>
              <a:t>one.</a:t>
            </a:r>
          </a:p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chemeClr val="folHlink"/>
                </a:solidFill>
              </a:rPr>
              <a:t>3.His shirt is </a:t>
            </a:r>
            <a:r>
              <a:rPr lang="zh-CN" altLang="zh-CN" sz="3200" b="1">
                <a:solidFill>
                  <a:schemeClr val="hlink"/>
                </a:solidFill>
              </a:rPr>
              <a:t>more expensive</a:t>
            </a:r>
            <a:r>
              <a:rPr lang="zh-CN" altLang="zh-CN" sz="3200" b="1">
                <a:solidFill>
                  <a:schemeClr val="folHlink"/>
                </a:solidFill>
              </a:rPr>
              <a:t> </a:t>
            </a:r>
            <a:r>
              <a:rPr lang="zh-CN" altLang="zh-CN" sz="3200" b="1">
                <a:solidFill>
                  <a:srgbClr val="0000FF"/>
                </a:solidFill>
              </a:rPr>
              <a:t>than</a:t>
            </a:r>
            <a:r>
              <a:rPr lang="zh-CN" altLang="zh-CN" sz="3200" b="1">
                <a:solidFill>
                  <a:schemeClr val="folHlink"/>
                </a:solidFill>
              </a:rPr>
              <a:t> </a:t>
            </a:r>
            <a:r>
              <a:rPr lang="zh-CN" altLang="zh-CN" sz="3200" b="1" u="sng">
                <a:solidFill>
                  <a:schemeClr val="folHlink"/>
                </a:solidFill>
              </a:rPr>
              <a:t>mine.</a:t>
            </a:r>
          </a:p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chemeClr val="folHlink"/>
                </a:solidFill>
              </a:rPr>
              <a:t>4.Kate is </a:t>
            </a:r>
            <a:r>
              <a:rPr lang="zh-CN" altLang="zh-CN" sz="3200" b="1">
                <a:solidFill>
                  <a:schemeClr val="hlink"/>
                </a:solidFill>
              </a:rPr>
              <a:t>more beautiful</a:t>
            </a:r>
            <a:r>
              <a:rPr lang="zh-CN" altLang="zh-CN" sz="3200" b="1">
                <a:solidFill>
                  <a:schemeClr val="folHlink"/>
                </a:solidFill>
              </a:rPr>
              <a:t> </a:t>
            </a:r>
            <a:r>
              <a:rPr lang="zh-CN" altLang="zh-CN" sz="3200" b="1">
                <a:solidFill>
                  <a:srgbClr val="0000FF"/>
                </a:solidFill>
              </a:rPr>
              <a:t>than </a:t>
            </a:r>
            <a:r>
              <a:rPr lang="zh-CN" altLang="zh-CN" sz="3200" b="1">
                <a:solidFill>
                  <a:schemeClr val="folHlink"/>
                </a:solidFill>
              </a:rPr>
              <a:t>Lily </a:t>
            </a:r>
            <a:r>
              <a:rPr lang="zh-CN" altLang="zh-CN" sz="3200" b="1" u="sng">
                <a:solidFill>
                  <a:schemeClr val="folHlink"/>
                </a:solidFill>
              </a:rPr>
              <a:t>is.</a:t>
            </a:r>
            <a:r>
              <a:rPr lang="zh-CN" altLang="zh-CN" sz="3200" b="1">
                <a:solidFill>
                  <a:schemeClr val="folHlink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chemeClr val="folHlink"/>
                </a:solidFill>
              </a:rPr>
              <a:t>5.She is </a:t>
            </a:r>
            <a:r>
              <a:rPr lang="zh-CN" altLang="zh-CN" sz="3200" b="1">
                <a:solidFill>
                  <a:schemeClr val="hlink"/>
                </a:solidFill>
              </a:rPr>
              <a:t>five years older</a:t>
            </a:r>
            <a:r>
              <a:rPr lang="zh-CN" altLang="zh-CN" sz="3200" b="1">
                <a:solidFill>
                  <a:schemeClr val="folHlink"/>
                </a:solidFill>
              </a:rPr>
              <a:t> </a:t>
            </a:r>
            <a:r>
              <a:rPr lang="zh-CN" altLang="zh-CN" sz="3200" b="1">
                <a:solidFill>
                  <a:srgbClr val="0000FF"/>
                </a:solidFill>
              </a:rPr>
              <a:t>than</a:t>
            </a:r>
            <a:r>
              <a:rPr lang="zh-CN" altLang="zh-CN" sz="3200" b="1">
                <a:solidFill>
                  <a:schemeClr val="folHlink"/>
                </a:solidFill>
              </a:rPr>
              <a:t> I </a:t>
            </a:r>
            <a:r>
              <a:rPr lang="zh-CN" altLang="zh-CN" sz="3200" b="1" u="sng">
                <a:solidFill>
                  <a:schemeClr val="folHlink"/>
                </a:solidFill>
              </a:rPr>
              <a:t>am.</a:t>
            </a:r>
          </a:p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chemeClr val="folHlink"/>
                </a:solidFill>
              </a:rPr>
              <a:t>6.He is </a:t>
            </a:r>
            <a:r>
              <a:rPr lang="zh-CN" altLang="zh-CN" sz="3200" b="1">
                <a:solidFill>
                  <a:schemeClr val="hlink"/>
                </a:solidFill>
              </a:rPr>
              <a:t>2 centimeters taller</a:t>
            </a:r>
            <a:r>
              <a:rPr lang="zh-CN" altLang="zh-CN" sz="3200" b="1">
                <a:solidFill>
                  <a:schemeClr val="folHlink"/>
                </a:solidFill>
              </a:rPr>
              <a:t> </a:t>
            </a:r>
            <a:r>
              <a:rPr lang="zh-CN" altLang="zh-CN" sz="3200" b="1">
                <a:solidFill>
                  <a:srgbClr val="0000FF"/>
                </a:solidFill>
              </a:rPr>
              <a:t>than</a:t>
            </a:r>
            <a:r>
              <a:rPr lang="zh-CN" altLang="zh-CN" sz="3200" b="1">
                <a:solidFill>
                  <a:schemeClr val="folHlink"/>
                </a:solidFill>
              </a:rPr>
              <a:t> </a:t>
            </a:r>
            <a:r>
              <a:rPr lang="zh-CN" altLang="zh-CN" sz="3200" b="1" u="sng">
                <a:solidFill>
                  <a:schemeClr val="folHlink"/>
                </a:solidFill>
              </a:rPr>
              <a:t>her</a:t>
            </a:r>
            <a:r>
              <a:rPr lang="zh-CN" altLang="zh-CN" sz="3200" b="1">
                <a:solidFill>
                  <a:schemeClr val="folHlink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chemeClr val="folHlink"/>
                </a:solidFill>
              </a:rPr>
              <a:t>7.This ruler is </a:t>
            </a:r>
            <a:r>
              <a:rPr lang="zh-CN" altLang="zh-CN" sz="3200" b="1">
                <a:solidFill>
                  <a:schemeClr val="hlink"/>
                </a:solidFill>
              </a:rPr>
              <a:t>20 centimeters longer</a:t>
            </a:r>
            <a:r>
              <a:rPr lang="zh-CN" altLang="zh-CN" sz="3200" b="1">
                <a:solidFill>
                  <a:schemeClr val="folHlink"/>
                </a:solidFill>
              </a:rPr>
              <a:t> </a:t>
            </a:r>
            <a:r>
              <a:rPr lang="zh-CN" altLang="zh-CN" sz="3200" b="1">
                <a:solidFill>
                  <a:srgbClr val="0000FF"/>
                </a:solidFill>
              </a:rPr>
              <a:t>than</a:t>
            </a:r>
            <a:r>
              <a:rPr lang="zh-CN" altLang="zh-CN" sz="3200" b="1">
                <a:solidFill>
                  <a:schemeClr val="folHlink"/>
                </a:solidFill>
              </a:rPr>
              <a:t> that 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468313" y="476250"/>
            <a:ext cx="7704137" cy="465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/>
            <a:r>
              <a:rPr lang="zh-CN" b="1">
                <a:solidFill>
                  <a:srgbClr val="003300"/>
                </a:solidFill>
              </a:rPr>
              <a:t>比较级的用法：   </a:t>
            </a:r>
            <a:r>
              <a:rPr lang="zh-CN" altLang="zh-CN">
                <a:solidFill>
                  <a:srgbClr val="990000"/>
                </a:solidFill>
              </a:rPr>
              <a:t>…than…</a:t>
            </a:r>
          </a:p>
          <a:p>
            <a:pPr marL="457200" indent="-457200"/>
            <a:r>
              <a:rPr lang="zh-CN" altLang="zh-CN"/>
              <a:t>1.</a:t>
            </a:r>
            <a:r>
              <a:rPr lang="zh-CN"/>
              <a:t>汤姆比杰克高</a:t>
            </a:r>
            <a:r>
              <a:rPr lang="zh-CN" altLang="zh-CN"/>
              <a:t>.</a:t>
            </a:r>
          </a:p>
          <a:p>
            <a:pPr marL="457200" indent="-457200"/>
            <a:endParaRPr lang="zh-CN" altLang="zh-CN"/>
          </a:p>
          <a:p>
            <a:pPr marL="457200" indent="-457200"/>
            <a:r>
              <a:rPr lang="zh-CN" altLang="zh-CN"/>
              <a:t>	</a:t>
            </a:r>
          </a:p>
          <a:p>
            <a:pPr marL="457200" indent="-457200"/>
            <a:r>
              <a:rPr lang="zh-CN" altLang="zh-CN"/>
              <a:t>2.</a:t>
            </a:r>
            <a:r>
              <a:rPr lang="zh-CN"/>
              <a:t>这只箱子要比那只箱子大</a:t>
            </a:r>
            <a:r>
              <a:rPr lang="zh-CN" altLang="zh-CN"/>
              <a:t>.</a:t>
            </a:r>
          </a:p>
          <a:p>
            <a:pPr marL="457200" indent="-457200"/>
            <a:endParaRPr lang="zh-CN" altLang="zh-CN"/>
          </a:p>
          <a:p>
            <a:pPr marL="457200" indent="-457200"/>
            <a:r>
              <a:rPr lang="zh-CN" altLang="zh-CN"/>
              <a:t>	</a:t>
            </a:r>
          </a:p>
          <a:p>
            <a:pPr marL="457200" indent="-457200"/>
            <a:r>
              <a:rPr lang="zh-CN" altLang="zh-CN"/>
              <a:t>3.</a:t>
            </a:r>
            <a:r>
              <a:rPr lang="zh-CN"/>
              <a:t>那些苹果比这些大</a:t>
            </a:r>
            <a:r>
              <a:rPr lang="zh-CN" altLang="zh-CN"/>
              <a:t>.</a:t>
            </a:r>
          </a:p>
          <a:p>
            <a:pPr marL="457200" indent="-457200"/>
            <a:endParaRPr lang="zh-CN" altLang="zh-CN"/>
          </a:p>
          <a:p>
            <a:pPr marL="457200" indent="-457200"/>
            <a:r>
              <a:rPr lang="zh-CN" altLang="zh-CN"/>
              <a:t>	</a:t>
            </a:r>
          </a:p>
          <a:p>
            <a:pPr marL="457200" indent="-457200"/>
            <a:r>
              <a:rPr lang="zh-CN" altLang="zh-CN" b="1">
                <a:solidFill>
                  <a:schemeClr val="accent2"/>
                </a:solidFill>
              </a:rPr>
              <a:t>4.</a:t>
            </a:r>
            <a:r>
              <a:rPr lang="zh-CN" b="1">
                <a:solidFill>
                  <a:schemeClr val="accent2"/>
                </a:solidFill>
              </a:rPr>
              <a:t>第一个问题很容易</a:t>
            </a:r>
            <a:r>
              <a:rPr lang="zh-CN" altLang="zh-CN" b="1">
                <a:solidFill>
                  <a:schemeClr val="accent2"/>
                </a:solidFill>
              </a:rPr>
              <a:t>,</a:t>
            </a:r>
            <a:r>
              <a:rPr lang="zh-CN" b="1">
                <a:solidFill>
                  <a:schemeClr val="accent2"/>
                </a:solidFill>
              </a:rPr>
              <a:t>但第二个更容易</a:t>
            </a:r>
            <a:r>
              <a:rPr lang="zh-CN" altLang="zh-CN"/>
              <a:t>.</a:t>
            </a:r>
          </a:p>
          <a:p>
            <a:pPr marL="457200" indent="-457200">
              <a:spcBef>
                <a:spcPct val="50000"/>
              </a:spcBef>
            </a:pPr>
            <a:endParaRPr lang="zh-CN" altLang="zh-CN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68313" y="1341438"/>
            <a:ext cx="624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b="1">
                <a:solidFill>
                  <a:srgbClr val="990000"/>
                </a:solidFill>
                <a:latin typeface="Arial" pitchFamily="34" charset="0"/>
              </a:rPr>
              <a:t>Tom is taller than Jack.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96913" y="2484438"/>
            <a:ext cx="594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b="1">
                <a:solidFill>
                  <a:srgbClr val="009900"/>
                </a:solidFill>
                <a:latin typeface="Arial" pitchFamily="34" charset="0"/>
              </a:rPr>
              <a:t>This box</a:t>
            </a:r>
            <a:r>
              <a:rPr lang="zh-CN" altLang="zh-CN" b="1">
                <a:solidFill>
                  <a:srgbClr val="990000"/>
                </a:solidFill>
                <a:latin typeface="Arial" pitchFamily="34" charset="0"/>
              </a:rPr>
              <a:t> is bigger than that </a:t>
            </a:r>
            <a:r>
              <a:rPr lang="zh-CN" altLang="zh-CN" b="1">
                <a:solidFill>
                  <a:srgbClr val="009900"/>
                </a:solidFill>
                <a:latin typeface="Arial" pitchFamily="34" charset="0"/>
              </a:rPr>
              <a:t>one</a:t>
            </a:r>
            <a:r>
              <a:rPr lang="zh-CN" altLang="zh-CN" b="1">
                <a:solidFill>
                  <a:srgbClr val="990000"/>
                </a:solidFill>
                <a:latin typeface="Arial" pitchFamily="34" charset="0"/>
              </a:rPr>
              <a:t>.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827088" y="3500438"/>
            <a:ext cx="640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b="1">
                <a:solidFill>
                  <a:srgbClr val="009900"/>
                </a:solidFill>
                <a:latin typeface="Arial" pitchFamily="34" charset="0"/>
              </a:rPr>
              <a:t>Those apples</a:t>
            </a:r>
            <a:r>
              <a:rPr lang="zh-CN" altLang="zh-CN" b="1">
                <a:solidFill>
                  <a:srgbClr val="990000"/>
                </a:solidFill>
                <a:latin typeface="Arial" pitchFamily="34" charset="0"/>
              </a:rPr>
              <a:t> are bigger than these </a:t>
            </a:r>
            <a:r>
              <a:rPr lang="zh-CN" altLang="zh-CN" b="1">
                <a:solidFill>
                  <a:srgbClr val="009900"/>
                </a:solidFill>
                <a:latin typeface="Arial" pitchFamily="34" charset="0"/>
              </a:rPr>
              <a:t>ones</a:t>
            </a:r>
            <a:r>
              <a:rPr lang="zh-CN" altLang="zh-CN" b="1">
                <a:solidFill>
                  <a:srgbClr val="990000"/>
                </a:solidFill>
                <a:latin typeface="Arial" pitchFamily="34" charset="0"/>
              </a:rPr>
              <a:t>.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925513" y="4694238"/>
            <a:ext cx="5486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b="1">
                <a:solidFill>
                  <a:srgbClr val="990000"/>
                </a:solidFill>
                <a:latin typeface="Arial" pitchFamily="34" charset="0"/>
              </a:rPr>
              <a:t>The first question is very easy, but the second </a:t>
            </a:r>
            <a:r>
              <a:rPr lang="zh-CN" altLang="zh-CN" b="1">
                <a:solidFill>
                  <a:srgbClr val="009900"/>
                </a:solidFill>
                <a:latin typeface="Arial" pitchFamily="34" charset="0"/>
              </a:rPr>
              <a:t>one</a:t>
            </a:r>
            <a:r>
              <a:rPr lang="zh-CN" altLang="zh-CN" b="1">
                <a:solidFill>
                  <a:srgbClr val="990000"/>
                </a:solidFill>
                <a:latin typeface="Arial" pitchFamily="34" charset="0"/>
              </a:rPr>
              <a:t> is easier.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utoUpdateAnimBg="0"/>
      <p:bldP spid="14341" grpId="0" autoUpdateAnimBg="0"/>
      <p:bldP spid="14342" grpId="0" autoUpdateAnimBg="0"/>
      <p:bldP spid="1434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762000" y="304800"/>
            <a:ext cx="4025900" cy="500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rgbClr val="990000"/>
                </a:solidFill>
              </a:rPr>
              <a:t>(2) </a:t>
            </a:r>
            <a:r>
              <a:rPr lang="zh-CN" sz="2800" b="1">
                <a:solidFill>
                  <a:srgbClr val="990000"/>
                </a:solidFill>
              </a:rPr>
              <a:t>数量的比较</a:t>
            </a:r>
          </a:p>
          <a:p>
            <a:pPr>
              <a:spcBef>
                <a:spcPct val="50000"/>
              </a:spcBef>
            </a:pPr>
            <a:r>
              <a:rPr lang="zh-CN" altLang="zh-CN" sz="2800"/>
              <a:t>1.</a:t>
            </a:r>
            <a:r>
              <a:rPr lang="zh-CN" sz="2800"/>
              <a:t>我的笔比你的多</a:t>
            </a:r>
            <a:r>
              <a:rPr lang="zh-CN" altLang="zh-CN" sz="2800"/>
              <a:t>.</a:t>
            </a:r>
          </a:p>
          <a:p>
            <a:pPr>
              <a:spcBef>
                <a:spcPct val="50000"/>
              </a:spcBef>
            </a:pPr>
            <a:endParaRPr lang="zh-CN" altLang="zh-CN" sz="2800"/>
          </a:p>
          <a:p>
            <a:pPr>
              <a:spcBef>
                <a:spcPct val="50000"/>
              </a:spcBef>
            </a:pPr>
            <a:r>
              <a:rPr lang="zh-CN" altLang="zh-CN" sz="2800"/>
              <a:t>2.</a:t>
            </a:r>
            <a:r>
              <a:rPr lang="zh-CN" sz="2800"/>
              <a:t>我喝的茶比他多</a:t>
            </a:r>
            <a:r>
              <a:rPr lang="zh-CN" altLang="zh-CN" sz="2800"/>
              <a:t>.</a:t>
            </a:r>
          </a:p>
          <a:p>
            <a:pPr>
              <a:spcBef>
                <a:spcPct val="50000"/>
              </a:spcBef>
            </a:pPr>
            <a:endParaRPr lang="zh-CN" altLang="zh-CN" sz="2800"/>
          </a:p>
          <a:p>
            <a:pPr>
              <a:spcBef>
                <a:spcPct val="50000"/>
              </a:spcBef>
            </a:pPr>
            <a:r>
              <a:rPr lang="zh-CN" altLang="zh-CN" sz="2800"/>
              <a:t>3.</a:t>
            </a:r>
            <a:r>
              <a:rPr lang="zh-CN" sz="2800"/>
              <a:t>他吃的饭比我少</a:t>
            </a:r>
            <a:r>
              <a:rPr lang="zh-CN" altLang="zh-CN" sz="2800"/>
              <a:t>.</a:t>
            </a:r>
          </a:p>
          <a:p>
            <a:pPr>
              <a:spcBef>
                <a:spcPct val="50000"/>
              </a:spcBef>
            </a:pPr>
            <a:endParaRPr lang="zh-CN" altLang="zh-CN" sz="2800"/>
          </a:p>
          <a:p>
            <a:pPr>
              <a:spcBef>
                <a:spcPct val="50000"/>
              </a:spcBef>
            </a:pPr>
            <a:r>
              <a:rPr lang="zh-CN" altLang="zh-CN" sz="2800"/>
              <a:t>4.</a:t>
            </a:r>
            <a:r>
              <a:rPr lang="zh-CN" sz="2800"/>
              <a:t>一班的学生比二班多</a:t>
            </a:r>
            <a:r>
              <a:rPr lang="zh-CN" altLang="zh-CN" sz="2800"/>
              <a:t>.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914400" y="1447800"/>
            <a:ext cx="58181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I have </a:t>
            </a:r>
            <a:r>
              <a:rPr lang="zh-CN" altLang="zh-CN" sz="2800" b="1">
                <a:solidFill>
                  <a:srgbClr val="009900"/>
                </a:solidFill>
                <a:latin typeface="Arial" pitchFamily="34" charset="0"/>
              </a:rPr>
              <a:t>more</a:t>
            </a: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 pens than you (do).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990600" y="2743200"/>
            <a:ext cx="57419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I drink </a:t>
            </a:r>
            <a:r>
              <a:rPr lang="zh-CN" altLang="zh-CN" sz="2800" b="1">
                <a:solidFill>
                  <a:srgbClr val="009900"/>
                </a:solidFill>
                <a:latin typeface="Arial" pitchFamily="34" charset="0"/>
              </a:rPr>
              <a:t>more </a:t>
            </a: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tea  than he (does).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143000" y="4052888"/>
            <a:ext cx="48688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He has</a:t>
            </a:r>
            <a:r>
              <a:rPr lang="zh-CN" altLang="zh-CN" sz="2800" b="1">
                <a:solidFill>
                  <a:srgbClr val="009900"/>
                </a:solidFill>
                <a:latin typeface="Arial" pitchFamily="34" charset="0"/>
              </a:rPr>
              <a:t> less</a:t>
            </a: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 rice than I (do).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990600" y="5302250"/>
            <a:ext cx="74358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There are </a:t>
            </a:r>
            <a:r>
              <a:rPr lang="zh-CN" altLang="zh-CN" sz="2800" b="1">
                <a:solidFill>
                  <a:srgbClr val="009900"/>
                </a:solidFill>
                <a:latin typeface="Arial" pitchFamily="34" charset="0"/>
              </a:rPr>
              <a:t>more</a:t>
            </a: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 students </a:t>
            </a:r>
            <a:r>
              <a:rPr lang="zh-CN" altLang="zh-CN" sz="2800" b="1">
                <a:solidFill>
                  <a:schemeClr val="accent2"/>
                </a:solidFill>
                <a:latin typeface="Arial" pitchFamily="34" charset="0"/>
              </a:rPr>
              <a:t>in Class 1</a:t>
            </a: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 than </a:t>
            </a:r>
            <a:r>
              <a:rPr lang="zh-CN" altLang="zh-CN" sz="2800" b="1">
                <a:solidFill>
                  <a:schemeClr val="accent2"/>
                </a:solidFill>
                <a:latin typeface="Arial" pitchFamily="34" charset="0"/>
              </a:rPr>
              <a:t>in Class 2</a:t>
            </a: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  <p:bldP spid="15364" grpId="0" autoUpdateAnimBg="0"/>
      <p:bldP spid="15365" grpId="0" autoUpdateAnimBg="0"/>
      <p:bldP spid="15366" grpId="0" autoUpdateAnimBg="0"/>
      <p:bldP spid="1536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39750" y="260350"/>
            <a:ext cx="8604250" cy="591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chemeClr val="hlink"/>
                </a:solidFill>
                <a:latin typeface="Tahoma" pitchFamily="34" charset="0"/>
              </a:rPr>
              <a:t>More examples:</a:t>
            </a:r>
          </a:p>
          <a:p>
            <a:pPr>
              <a:spcBef>
                <a:spcPct val="50000"/>
              </a:spcBef>
            </a:pPr>
            <a:r>
              <a:rPr lang="zh-CN" altLang="zh-CN" sz="2800" b="1"/>
              <a:t>1.He is </a:t>
            </a:r>
            <a:r>
              <a:rPr lang="zh-CN" altLang="zh-CN" sz="2800" b="1">
                <a:solidFill>
                  <a:schemeClr val="hlink"/>
                </a:solidFill>
              </a:rPr>
              <a:t>the youngest</a:t>
            </a:r>
            <a:r>
              <a:rPr lang="zh-CN" altLang="zh-CN" sz="2800" b="1"/>
              <a:t> </a:t>
            </a:r>
            <a:r>
              <a:rPr lang="zh-CN" altLang="zh-CN" sz="2800" b="1">
                <a:solidFill>
                  <a:srgbClr val="0000FF"/>
                </a:solidFill>
              </a:rPr>
              <a:t>of all</a:t>
            </a:r>
            <a:r>
              <a:rPr lang="zh-CN" altLang="zh-CN" sz="2800" b="1"/>
              <a:t> the children.</a:t>
            </a:r>
          </a:p>
          <a:p>
            <a:pPr>
              <a:spcBef>
                <a:spcPct val="50000"/>
              </a:spcBef>
            </a:pPr>
            <a:r>
              <a:rPr lang="zh-CN" altLang="zh-CN" sz="2800" b="1"/>
              <a:t>2.This book is </a:t>
            </a:r>
            <a:r>
              <a:rPr lang="zh-CN" altLang="zh-CN" sz="2800" b="1">
                <a:solidFill>
                  <a:schemeClr val="hlink"/>
                </a:solidFill>
              </a:rPr>
              <a:t>the most interesting</a:t>
            </a:r>
            <a:r>
              <a:rPr lang="zh-CN" altLang="zh-CN" sz="2800" b="1"/>
              <a:t> </a:t>
            </a:r>
            <a:r>
              <a:rPr lang="zh-CN" altLang="zh-CN" sz="2800" b="1">
                <a:solidFill>
                  <a:srgbClr val="0000FF"/>
                </a:solidFill>
              </a:rPr>
              <a:t>of all</a:t>
            </a:r>
            <a:r>
              <a:rPr lang="zh-CN" altLang="zh-CN" sz="2800" b="1"/>
              <a:t> books.</a:t>
            </a:r>
          </a:p>
          <a:p>
            <a:pPr>
              <a:spcBef>
                <a:spcPct val="50000"/>
              </a:spcBef>
            </a:pPr>
            <a:r>
              <a:rPr lang="zh-CN" altLang="zh-CN" sz="2800" b="1"/>
              <a:t>3.America is </a:t>
            </a:r>
            <a:r>
              <a:rPr lang="zh-CN" altLang="zh-CN" sz="2800" b="1">
                <a:solidFill>
                  <a:schemeClr val="hlink"/>
                </a:solidFill>
              </a:rPr>
              <a:t>the most developed country</a:t>
            </a:r>
            <a:r>
              <a:rPr lang="zh-CN" altLang="zh-CN" sz="2800" b="1"/>
              <a:t> </a:t>
            </a:r>
            <a:r>
              <a:rPr lang="zh-CN" altLang="zh-CN" sz="2800" b="1">
                <a:solidFill>
                  <a:srgbClr val="0000FF"/>
                </a:solidFill>
              </a:rPr>
              <a:t>in</a:t>
            </a:r>
            <a:r>
              <a:rPr lang="zh-CN" altLang="zh-CN" sz="2800" b="1"/>
              <a:t> the world.</a:t>
            </a:r>
          </a:p>
          <a:p>
            <a:pPr>
              <a:spcBef>
                <a:spcPct val="50000"/>
              </a:spcBef>
            </a:pPr>
            <a:r>
              <a:rPr lang="zh-CN" altLang="zh-CN" b="1">
                <a:latin typeface="Century Gothic" pitchFamily="34" charset="0"/>
              </a:rPr>
              <a:t>4.The Changjiang River is </a:t>
            </a:r>
            <a:r>
              <a:rPr lang="zh-CN" altLang="zh-CN" b="1">
                <a:solidFill>
                  <a:schemeClr val="hlink"/>
                </a:solidFill>
                <a:latin typeface="Century Gothic" pitchFamily="34" charset="0"/>
              </a:rPr>
              <a:t>the longest river</a:t>
            </a:r>
            <a:r>
              <a:rPr lang="zh-CN" altLang="zh-CN" b="1">
                <a:latin typeface="Century Gothic" pitchFamily="34" charset="0"/>
              </a:rPr>
              <a:t> </a:t>
            </a:r>
            <a:r>
              <a:rPr lang="zh-CN" altLang="zh-CN" b="1">
                <a:solidFill>
                  <a:srgbClr val="0000FF"/>
                </a:solidFill>
                <a:latin typeface="Century Gothic" pitchFamily="34" charset="0"/>
              </a:rPr>
              <a:t>in</a:t>
            </a:r>
            <a:r>
              <a:rPr lang="zh-CN" altLang="zh-CN" b="1">
                <a:latin typeface="Century Gothic" pitchFamily="34" charset="0"/>
              </a:rPr>
              <a:t> China.</a:t>
            </a:r>
          </a:p>
          <a:p>
            <a:pPr>
              <a:spcBef>
                <a:spcPct val="50000"/>
              </a:spcBef>
            </a:pPr>
            <a:r>
              <a:rPr lang="zh-CN" altLang="zh-CN" b="1">
                <a:latin typeface="Century Gothic" pitchFamily="34" charset="0"/>
              </a:rPr>
              <a:t>5.He is one of </a:t>
            </a:r>
            <a:r>
              <a:rPr lang="zh-CN" altLang="zh-CN" b="1">
                <a:solidFill>
                  <a:schemeClr val="hlink"/>
                </a:solidFill>
                <a:latin typeface="Century Gothic" pitchFamily="34" charset="0"/>
              </a:rPr>
              <a:t>the greatest scientists</a:t>
            </a:r>
            <a:r>
              <a:rPr lang="zh-CN" altLang="zh-CN" b="1">
                <a:solidFill>
                  <a:srgbClr val="0000FF"/>
                </a:solidFill>
                <a:latin typeface="Century Gothic" pitchFamily="34" charset="0"/>
              </a:rPr>
              <a:t> in</a:t>
            </a:r>
            <a:r>
              <a:rPr lang="zh-CN" altLang="zh-CN" b="1">
                <a:latin typeface="Century Gothic" pitchFamily="34" charset="0"/>
              </a:rPr>
              <a:t> China.</a:t>
            </a:r>
          </a:p>
          <a:p>
            <a:pPr>
              <a:spcBef>
                <a:spcPct val="50000"/>
              </a:spcBef>
            </a:pPr>
            <a:r>
              <a:rPr lang="zh-CN" altLang="zh-CN" b="1">
                <a:latin typeface="Century Gothic" pitchFamily="34" charset="0"/>
              </a:rPr>
              <a:t>6.The city is one of </a:t>
            </a:r>
            <a:r>
              <a:rPr lang="zh-CN" altLang="zh-CN" b="1">
                <a:solidFill>
                  <a:schemeClr val="hlink"/>
                </a:solidFill>
                <a:latin typeface="Century Gothic" pitchFamily="34" charset="0"/>
              </a:rPr>
              <a:t>the most beautiful cities</a:t>
            </a:r>
            <a:r>
              <a:rPr lang="zh-CN" altLang="zh-CN" b="1">
                <a:latin typeface="Century Gothic" pitchFamily="34" charset="0"/>
              </a:rPr>
              <a:t> </a:t>
            </a:r>
            <a:r>
              <a:rPr lang="zh-CN" altLang="zh-CN" b="1">
                <a:solidFill>
                  <a:srgbClr val="0000FF"/>
                </a:solidFill>
                <a:latin typeface="Century Gothic" pitchFamily="34" charset="0"/>
              </a:rPr>
              <a:t>in</a:t>
            </a:r>
            <a:r>
              <a:rPr lang="zh-CN" altLang="zh-CN" b="1">
                <a:latin typeface="Century Gothic" pitchFamily="34" charset="0"/>
              </a:rPr>
              <a:t> the world.</a:t>
            </a:r>
          </a:p>
          <a:p>
            <a:pPr>
              <a:spcBef>
                <a:spcPct val="50000"/>
              </a:spcBef>
            </a:pPr>
            <a:r>
              <a:rPr lang="zh-CN" altLang="zh-CN" b="1">
                <a:latin typeface="Century Gothic" pitchFamily="34" charset="0"/>
              </a:rPr>
              <a:t>7.Lucy is one of </a:t>
            </a:r>
            <a:r>
              <a:rPr lang="zh-CN" altLang="zh-CN" b="1">
                <a:solidFill>
                  <a:schemeClr val="hlink"/>
                </a:solidFill>
                <a:latin typeface="Century Gothic" pitchFamily="34" charset="0"/>
              </a:rPr>
              <a:t>the tallest girls</a:t>
            </a:r>
            <a:r>
              <a:rPr lang="zh-CN" altLang="zh-CN" b="1">
                <a:latin typeface="Century Gothic" pitchFamily="34" charset="0"/>
              </a:rPr>
              <a:t> </a:t>
            </a:r>
            <a:r>
              <a:rPr lang="zh-CN" altLang="zh-CN" b="1">
                <a:solidFill>
                  <a:srgbClr val="0000FF"/>
                </a:solidFill>
                <a:latin typeface="Century Gothic" pitchFamily="34" charset="0"/>
              </a:rPr>
              <a:t>in</a:t>
            </a:r>
            <a:r>
              <a:rPr lang="zh-CN" altLang="zh-CN" b="1">
                <a:latin typeface="Century Gothic" pitchFamily="34" charset="0"/>
              </a:rPr>
              <a:t> her class.</a:t>
            </a:r>
          </a:p>
          <a:p>
            <a:pPr>
              <a:spcBef>
                <a:spcPct val="50000"/>
              </a:spcBef>
            </a:pPr>
            <a:r>
              <a:rPr lang="zh-CN" altLang="zh-CN" sz="2800" b="1"/>
              <a:t>8.Give my </a:t>
            </a:r>
            <a:r>
              <a:rPr lang="zh-CN" altLang="zh-CN" sz="2800" b="1">
                <a:solidFill>
                  <a:schemeClr val="hlink"/>
                </a:solidFill>
              </a:rPr>
              <a:t>best</a:t>
            </a:r>
            <a:r>
              <a:rPr lang="zh-CN" altLang="zh-CN" sz="2800" b="1"/>
              <a:t> wishes to you.</a:t>
            </a:r>
          </a:p>
          <a:p>
            <a:pPr>
              <a:spcBef>
                <a:spcPct val="50000"/>
              </a:spcBef>
            </a:pPr>
            <a:r>
              <a:rPr lang="zh-CN" altLang="zh-CN" sz="2800" b="1"/>
              <a:t>9.He is my </a:t>
            </a:r>
            <a:r>
              <a:rPr lang="zh-CN" altLang="zh-CN" sz="2800" b="1">
                <a:solidFill>
                  <a:schemeClr val="hlink"/>
                </a:solidFill>
              </a:rPr>
              <a:t>best</a:t>
            </a:r>
            <a:r>
              <a:rPr lang="zh-CN" altLang="zh-CN" sz="2800" b="1"/>
              <a:t> friend.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500"/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549275"/>
            <a:ext cx="7315200" cy="500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800" b="1">
                <a:solidFill>
                  <a:srgbClr val="990000"/>
                </a:solidFill>
              </a:rPr>
              <a:t>形容词最高级的用法	</a:t>
            </a:r>
            <a:r>
              <a:rPr lang="zh-CN" altLang="zh-CN" sz="2800" b="1">
                <a:solidFill>
                  <a:srgbClr val="990000"/>
                </a:solidFill>
              </a:rPr>
              <a:t>(…in…; …of…)</a:t>
            </a:r>
          </a:p>
          <a:p>
            <a:pPr>
              <a:spcBef>
                <a:spcPct val="50000"/>
              </a:spcBef>
            </a:pPr>
            <a:r>
              <a:rPr lang="zh-CN" altLang="zh-CN" sz="2800" b="1"/>
              <a:t>	</a:t>
            </a:r>
            <a:r>
              <a:rPr lang="zh-CN" sz="2800" b="1"/>
              <a:t>那个短发的女孩是我们班最高的</a:t>
            </a:r>
            <a:r>
              <a:rPr lang="zh-CN" altLang="zh-CN" sz="2800" b="1"/>
              <a:t>.</a:t>
            </a:r>
          </a:p>
          <a:p>
            <a:pPr>
              <a:spcBef>
                <a:spcPct val="50000"/>
              </a:spcBef>
            </a:pPr>
            <a:endParaRPr lang="zh-CN" altLang="zh-CN" sz="2800" b="1"/>
          </a:p>
          <a:p>
            <a:pPr>
              <a:spcBef>
                <a:spcPct val="50000"/>
              </a:spcBef>
            </a:pPr>
            <a:r>
              <a:rPr lang="zh-CN" altLang="zh-CN" sz="2800" b="1"/>
              <a:t>	</a:t>
            </a:r>
            <a:r>
              <a:rPr lang="zh-CN" sz="2800" b="1"/>
              <a:t>今天是一年中最热的一天</a:t>
            </a:r>
            <a:r>
              <a:rPr lang="zh-CN" altLang="zh-CN" sz="2800" b="1"/>
              <a:t>.</a:t>
            </a:r>
          </a:p>
          <a:p>
            <a:pPr>
              <a:spcBef>
                <a:spcPct val="50000"/>
              </a:spcBef>
            </a:pPr>
            <a:endParaRPr lang="zh-CN" altLang="zh-CN" sz="2800" b="1"/>
          </a:p>
          <a:p>
            <a:pPr>
              <a:spcBef>
                <a:spcPct val="50000"/>
              </a:spcBef>
            </a:pPr>
            <a:r>
              <a:rPr lang="zh-CN" altLang="zh-CN" sz="2800" b="1"/>
              <a:t>	</a:t>
            </a:r>
            <a:r>
              <a:rPr lang="zh-CN" sz="2800" b="1"/>
              <a:t>他的房间是三个中最干净的一个</a:t>
            </a:r>
            <a:r>
              <a:rPr lang="zh-CN" altLang="zh-CN" sz="2800" b="1"/>
              <a:t>.</a:t>
            </a:r>
          </a:p>
          <a:p>
            <a:pPr>
              <a:spcBef>
                <a:spcPct val="50000"/>
              </a:spcBef>
            </a:pPr>
            <a:endParaRPr lang="zh-CN" altLang="zh-CN" sz="2800" b="1"/>
          </a:p>
          <a:p>
            <a:pPr>
              <a:spcBef>
                <a:spcPct val="50000"/>
              </a:spcBef>
            </a:pPr>
            <a:r>
              <a:rPr lang="zh-CN" altLang="zh-CN" sz="2800" b="1"/>
              <a:t>	</a:t>
            </a:r>
            <a:r>
              <a:rPr lang="zh-CN" sz="2800" b="1"/>
              <a:t>上海是中国最大的城市</a:t>
            </a:r>
            <a:r>
              <a:rPr lang="zh-CN" altLang="zh-CN" sz="2800" b="1"/>
              <a:t>.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914400" y="1768475"/>
            <a:ext cx="80772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The girl with short hair is </a:t>
            </a:r>
            <a:r>
              <a:rPr lang="zh-CN" altLang="zh-CN" sz="2800" b="1">
                <a:solidFill>
                  <a:schemeClr val="accent2"/>
                </a:solidFill>
                <a:latin typeface="Arial" pitchFamily="34" charset="0"/>
              </a:rPr>
              <a:t>the </a:t>
            </a: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tallest </a:t>
            </a:r>
            <a:r>
              <a:rPr lang="zh-CN" altLang="zh-CN" sz="2800" b="1">
                <a:solidFill>
                  <a:schemeClr val="accent2"/>
                </a:solidFill>
                <a:latin typeface="Arial" pitchFamily="34" charset="0"/>
              </a:rPr>
              <a:t>in</a:t>
            </a: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 our class.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066800" y="3078163"/>
            <a:ext cx="8077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Today is </a:t>
            </a:r>
            <a:r>
              <a:rPr lang="zh-CN" altLang="zh-CN" sz="2800" b="1">
                <a:solidFill>
                  <a:schemeClr val="accent2"/>
                </a:solidFill>
                <a:latin typeface="Arial" pitchFamily="34" charset="0"/>
              </a:rPr>
              <a:t>the</a:t>
            </a: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 hottest day </a:t>
            </a:r>
            <a:r>
              <a:rPr lang="zh-CN" altLang="zh-CN" sz="2800" b="1">
                <a:solidFill>
                  <a:schemeClr val="accent2"/>
                </a:solidFill>
                <a:latin typeface="Arial" pitchFamily="34" charset="0"/>
              </a:rPr>
              <a:t>of</a:t>
            </a: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 the year.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143000" y="4359275"/>
            <a:ext cx="7991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His room is</a:t>
            </a:r>
            <a:r>
              <a:rPr lang="zh-CN" altLang="zh-CN" sz="2800" b="1">
                <a:solidFill>
                  <a:schemeClr val="accent2"/>
                </a:solidFill>
                <a:latin typeface="Arial" pitchFamily="34" charset="0"/>
              </a:rPr>
              <a:t> the</a:t>
            </a: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 cleanest </a:t>
            </a:r>
            <a:r>
              <a:rPr lang="zh-CN" altLang="zh-CN" sz="2800" b="1">
                <a:solidFill>
                  <a:schemeClr val="accent2"/>
                </a:solidFill>
                <a:latin typeface="Arial" pitchFamily="34" charset="0"/>
              </a:rPr>
              <a:t>of</a:t>
            </a: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 the three.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295400" y="5516563"/>
            <a:ext cx="63769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Shanghai is </a:t>
            </a:r>
            <a:r>
              <a:rPr lang="zh-CN" altLang="zh-CN" sz="2800" b="1">
                <a:solidFill>
                  <a:schemeClr val="accent2"/>
                </a:solidFill>
                <a:latin typeface="Arial" pitchFamily="34" charset="0"/>
              </a:rPr>
              <a:t>the</a:t>
            </a: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 largest </a:t>
            </a:r>
            <a:r>
              <a:rPr lang="zh-CN" altLang="zh-CN" sz="2800" b="1">
                <a:solidFill>
                  <a:schemeClr val="accent2"/>
                </a:solidFill>
                <a:latin typeface="Arial" pitchFamily="34" charset="0"/>
              </a:rPr>
              <a:t>in</a:t>
            </a:r>
            <a:r>
              <a:rPr lang="zh-CN" altLang="zh-CN" sz="2800" b="1">
                <a:solidFill>
                  <a:srgbClr val="990000"/>
                </a:solidFill>
                <a:latin typeface="Arial" pitchFamily="34" charset="0"/>
              </a:rPr>
              <a:t> China.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utoUpdateAnimBg="0"/>
      <p:bldP spid="17412" grpId="0" autoUpdateAnimBg="0"/>
      <p:bldP spid="17413" grpId="0" autoUpdateAnimBg="0"/>
      <p:bldP spid="17414" grpId="0" autoUpdateAnimBg="0"/>
      <p:bldP spid="1741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背景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WordArt 3"/>
          <p:cNvSpPr>
            <a:spLocks noChangeArrowheads="1" noChangeShapeType="1"/>
          </p:cNvSpPr>
          <p:nvPr/>
        </p:nvSpPr>
        <p:spPr bwMode="auto">
          <a:xfrm>
            <a:off x="2124075" y="981075"/>
            <a:ext cx="2592388" cy="8715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000" b="1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行楷"/>
                <a:ea typeface="华文行楷"/>
              </a:rPr>
              <a:t>注意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39750" y="2565400"/>
            <a:ext cx="6129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b="1"/>
              <a:t>1.The new building is higher than the old </a:t>
            </a:r>
            <a:r>
              <a:rPr lang="zh-CN" altLang="zh-CN" b="1" u="sng">
                <a:solidFill>
                  <a:schemeClr val="hlink"/>
                </a:solidFill>
              </a:rPr>
              <a:t>one.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827088" y="2997200"/>
            <a:ext cx="54086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b="1"/>
              <a:t>Those apples are bigger than these </a:t>
            </a:r>
            <a:r>
              <a:rPr lang="zh-CN" altLang="zh-CN" b="1" u="sng">
                <a:solidFill>
                  <a:schemeClr val="hlink"/>
                </a:solidFill>
              </a:rPr>
              <a:t>ones.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468313" y="5157788"/>
            <a:ext cx="5364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b="1"/>
              <a:t>2.His shirt is more expensive than</a:t>
            </a:r>
            <a:r>
              <a:rPr lang="zh-CN" altLang="zh-CN" b="1">
                <a:solidFill>
                  <a:schemeClr val="folHlink"/>
                </a:solidFill>
              </a:rPr>
              <a:t> </a:t>
            </a:r>
            <a:r>
              <a:rPr lang="zh-CN" altLang="zh-CN" b="1" u="sng">
                <a:solidFill>
                  <a:schemeClr val="hlink"/>
                </a:solidFill>
              </a:rPr>
              <a:t>mine</a:t>
            </a:r>
            <a:r>
              <a:rPr lang="zh-CN" altLang="zh-CN" b="1" u="sng">
                <a:solidFill>
                  <a:schemeClr val="folHlink"/>
                </a:solidFill>
              </a:rPr>
              <a:t>.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755650" y="5516563"/>
            <a:ext cx="5872163" cy="8223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b="1">
                <a:solidFill>
                  <a:schemeClr val="hlink"/>
                </a:solidFill>
              </a:rPr>
              <a:t>如果主语是物主代词</a:t>
            </a:r>
            <a:r>
              <a:rPr lang="zh-CN" altLang="zh-CN" b="1">
                <a:solidFill>
                  <a:schemeClr val="hlink"/>
                </a:solidFill>
              </a:rPr>
              <a:t>+</a:t>
            </a:r>
            <a:r>
              <a:rPr lang="zh-CN" b="1">
                <a:solidFill>
                  <a:schemeClr val="hlink"/>
                </a:solidFill>
              </a:rPr>
              <a:t>名词，那么后面要用</a:t>
            </a:r>
          </a:p>
          <a:p>
            <a:r>
              <a:rPr lang="zh-CN" b="1">
                <a:solidFill>
                  <a:schemeClr val="hlink"/>
                </a:solidFill>
              </a:rPr>
              <a:t>名词性物主代词。</a:t>
            </a: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468313" y="3500438"/>
            <a:ext cx="6408737" cy="15525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b="1">
                <a:solidFill>
                  <a:schemeClr val="hlink"/>
                </a:solidFill>
              </a:rPr>
              <a:t>比较级必须在同类中进行，即人与人比，</a:t>
            </a:r>
          </a:p>
          <a:p>
            <a:r>
              <a:rPr lang="zh-CN" b="1">
                <a:solidFill>
                  <a:schemeClr val="hlink"/>
                </a:solidFill>
              </a:rPr>
              <a:t>物与物比，而且比较结构前后的词语要对称，</a:t>
            </a:r>
          </a:p>
          <a:p>
            <a:r>
              <a:rPr lang="zh-CN" b="1">
                <a:solidFill>
                  <a:schemeClr val="hlink"/>
                </a:solidFill>
              </a:rPr>
              <a:t>特别注意在</a:t>
            </a:r>
            <a:r>
              <a:rPr lang="zh-CN" altLang="zh-CN" b="1">
                <a:solidFill>
                  <a:schemeClr val="hlink"/>
                </a:solidFill>
              </a:rPr>
              <a:t>than</a:t>
            </a:r>
            <a:r>
              <a:rPr lang="zh-CN" b="1">
                <a:solidFill>
                  <a:schemeClr val="hlink"/>
                </a:solidFill>
              </a:rPr>
              <a:t>或 </a:t>
            </a:r>
            <a:r>
              <a:rPr lang="zh-CN" altLang="zh-CN" b="1">
                <a:solidFill>
                  <a:schemeClr val="hlink"/>
                </a:solidFill>
              </a:rPr>
              <a:t>as </a:t>
            </a:r>
            <a:r>
              <a:rPr lang="zh-CN" b="1">
                <a:solidFill>
                  <a:schemeClr val="hlink"/>
                </a:solidFill>
              </a:rPr>
              <a:t>之后不要漏掉可能出现</a:t>
            </a:r>
          </a:p>
          <a:p>
            <a:r>
              <a:rPr lang="zh-CN" b="1">
                <a:solidFill>
                  <a:schemeClr val="hlink"/>
                </a:solidFill>
              </a:rPr>
              <a:t>的替代词 </a:t>
            </a:r>
            <a:r>
              <a:rPr lang="zh-CN" altLang="zh-CN" b="1">
                <a:solidFill>
                  <a:schemeClr val="hlink"/>
                </a:solidFill>
              </a:rPr>
              <a:t>that </a:t>
            </a:r>
            <a:r>
              <a:rPr lang="zh-CN" b="1">
                <a:solidFill>
                  <a:schemeClr val="hlink"/>
                </a:solidFill>
              </a:rPr>
              <a:t>，</a:t>
            </a:r>
            <a:r>
              <a:rPr lang="zh-CN" altLang="zh-CN" b="1">
                <a:solidFill>
                  <a:schemeClr val="hlink"/>
                </a:solidFill>
              </a:rPr>
              <a:t>those, one ,ones.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animBg="1" autoUpdateAnimBg="0"/>
      <p:bldP spid="18440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背景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WordArt 3"/>
          <p:cNvSpPr>
            <a:spLocks noChangeArrowheads="1" noChangeShapeType="1"/>
          </p:cNvSpPr>
          <p:nvPr/>
        </p:nvSpPr>
        <p:spPr bwMode="auto">
          <a:xfrm>
            <a:off x="2124075" y="981075"/>
            <a:ext cx="2592388" cy="8715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000" b="1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行楷"/>
                <a:ea typeface="华文行楷"/>
              </a:rPr>
              <a:t>注意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539750" y="2565400"/>
            <a:ext cx="619283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b="1">
                <a:solidFill>
                  <a:schemeClr val="folHlink"/>
                </a:solidFill>
              </a:rPr>
              <a:t>3.Kate is </a:t>
            </a:r>
            <a:r>
              <a:rPr lang="zh-CN" altLang="zh-CN" b="1">
                <a:solidFill>
                  <a:schemeClr val="hlink"/>
                </a:solidFill>
              </a:rPr>
              <a:t>more beautiful</a:t>
            </a:r>
            <a:r>
              <a:rPr lang="zh-CN" altLang="zh-CN" b="1">
                <a:solidFill>
                  <a:schemeClr val="folHlink"/>
                </a:solidFill>
              </a:rPr>
              <a:t> </a:t>
            </a:r>
            <a:r>
              <a:rPr lang="zh-CN" altLang="zh-CN" b="1">
                <a:solidFill>
                  <a:srgbClr val="0000FF"/>
                </a:solidFill>
              </a:rPr>
              <a:t>than </a:t>
            </a:r>
            <a:r>
              <a:rPr lang="zh-CN" altLang="zh-CN" b="1">
                <a:solidFill>
                  <a:schemeClr val="folHlink"/>
                </a:solidFill>
              </a:rPr>
              <a:t>Lily </a:t>
            </a:r>
            <a:r>
              <a:rPr lang="zh-CN" altLang="zh-CN" b="1" u="sng">
                <a:solidFill>
                  <a:schemeClr val="folHlink"/>
                </a:solidFill>
              </a:rPr>
              <a:t>is.</a:t>
            </a:r>
            <a:r>
              <a:rPr lang="zh-CN" altLang="zh-CN" b="1">
                <a:solidFill>
                  <a:schemeClr val="folHlink"/>
                </a:solidFill>
              </a:rPr>
              <a:t> </a:t>
            </a:r>
          </a:p>
          <a:p>
            <a:r>
              <a:rPr lang="zh-CN" altLang="zh-CN" b="1">
                <a:solidFill>
                  <a:schemeClr val="folHlink"/>
                </a:solidFill>
              </a:rPr>
              <a:t>   She is </a:t>
            </a:r>
            <a:r>
              <a:rPr lang="zh-CN" altLang="zh-CN" b="1">
                <a:solidFill>
                  <a:schemeClr val="hlink"/>
                </a:solidFill>
              </a:rPr>
              <a:t>five years older</a:t>
            </a:r>
            <a:r>
              <a:rPr lang="zh-CN" altLang="zh-CN" b="1">
                <a:solidFill>
                  <a:schemeClr val="folHlink"/>
                </a:solidFill>
              </a:rPr>
              <a:t> </a:t>
            </a:r>
            <a:r>
              <a:rPr lang="zh-CN" altLang="zh-CN" b="1">
                <a:solidFill>
                  <a:srgbClr val="0000FF"/>
                </a:solidFill>
              </a:rPr>
              <a:t>than</a:t>
            </a:r>
            <a:r>
              <a:rPr lang="zh-CN" altLang="zh-CN" b="1">
                <a:solidFill>
                  <a:schemeClr val="folHlink"/>
                </a:solidFill>
              </a:rPr>
              <a:t> I </a:t>
            </a:r>
            <a:r>
              <a:rPr lang="zh-CN" altLang="zh-CN" b="1" u="sng">
                <a:solidFill>
                  <a:schemeClr val="folHlink"/>
                </a:solidFill>
              </a:rPr>
              <a:t>am.</a:t>
            </a:r>
          </a:p>
          <a:p>
            <a:r>
              <a:rPr lang="zh-CN" altLang="zh-CN" b="1" u="sng">
                <a:solidFill>
                  <a:schemeClr val="folHlink"/>
                </a:solidFill>
              </a:rPr>
              <a:t>   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827088" y="3284538"/>
            <a:ext cx="4384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b="1">
                <a:solidFill>
                  <a:srgbClr val="990000"/>
                </a:solidFill>
              </a:rPr>
              <a:t>I drink </a:t>
            </a:r>
            <a:r>
              <a:rPr lang="zh-CN" altLang="zh-CN" b="1">
                <a:solidFill>
                  <a:srgbClr val="009900"/>
                </a:solidFill>
              </a:rPr>
              <a:t>more </a:t>
            </a:r>
            <a:r>
              <a:rPr lang="zh-CN" altLang="zh-CN" b="1">
                <a:solidFill>
                  <a:srgbClr val="990000"/>
                </a:solidFill>
              </a:rPr>
              <a:t>tea  than he (does).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879475" y="371633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468313" y="3860800"/>
            <a:ext cx="6164262" cy="11874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hlink"/>
                </a:solidFill>
              </a:rPr>
              <a:t>than</a:t>
            </a:r>
            <a:r>
              <a:rPr lang="zh-CN" b="1">
                <a:solidFill>
                  <a:schemeClr val="hlink"/>
                </a:solidFill>
              </a:rPr>
              <a:t>前后句子的时态相同。通常用</a:t>
            </a:r>
            <a:r>
              <a:rPr lang="zh-CN" altLang="zh-CN" b="1">
                <a:solidFill>
                  <a:schemeClr val="hlink"/>
                </a:solidFill>
              </a:rPr>
              <a:t>be</a:t>
            </a:r>
            <a:r>
              <a:rPr lang="zh-CN" b="1">
                <a:solidFill>
                  <a:schemeClr val="hlink"/>
                </a:solidFill>
              </a:rPr>
              <a:t>动词</a:t>
            </a:r>
          </a:p>
          <a:p>
            <a:r>
              <a:rPr lang="zh-CN" b="1">
                <a:solidFill>
                  <a:schemeClr val="hlink"/>
                </a:solidFill>
              </a:rPr>
              <a:t>情态动词</a:t>
            </a:r>
            <a:r>
              <a:rPr lang="zh-CN" altLang="zh-CN" b="1">
                <a:solidFill>
                  <a:schemeClr val="hlink"/>
                </a:solidFill>
              </a:rPr>
              <a:t>can, may, must, could, should</a:t>
            </a:r>
            <a:r>
              <a:rPr lang="zh-CN" b="1">
                <a:solidFill>
                  <a:schemeClr val="hlink"/>
                </a:solidFill>
              </a:rPr>
              <a:t>和助动</a:t>
            </a:r>
          </a:p>
          <a:p>
            <a:r>
              <a:rPr lang="zh-CN" b="1">
                <a:solidFill>
                  <a:schemeClr val="hlink"/>
                </a:solidFill>
              </a:rPr>
              <a:t>词</a:t>
            </a:r>
            <a:r>
              <a:rPr lang="zh-CN" altLang="zh-CN" b="1">
                <a:solidFill>
                  <a:schemeClr val="hlink"/>
                </a:solidFill>
              </a:rPr>
              <a:t>do, does ,did, will</a:t>
            </a:r>
            <a:r>
              <a:rPr lang="zh-CN" b="1">
                <a:solidFill>
                  <a:schemeClr val="hlink"/>
                </a:solidFill>
              </a:rPr>
              <a:t>，</a:t>
            </a:r>
            <a:r>
              <a:rPr lang="zh-CN" altLang="zh-CN" b="1">
                <a:solidFill>
                  <a:schemeClr val="hlink"/>
                </a:solidFill>
              </a:rPr>
              <a:t>have</a:t>
            </a:r>
            <a:r>
              <a:rPr lang="zh-CN" b="1">
                <a:solidFill>
                  <a:schemeClr val="hlink"/>
                </a:solidFill>
              </a:rPr>
              <a:t>等来简答。</a:t>
            </a: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539750" y="5157788"/>
            <a:ext cx="4538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b="1"/>
              <a:t>4.I have </a:t>
            </a:r>
            <a:r>
              <a:rPr lang="zh-CN" altLang="zh-CN" b="1">
                <a:solidFill>
                  <a:schemeClr val="hlink"/>
                </a:solidFill>
              </a:rPr>
              <a:t>more</a:t>
            </a:r>
            <a:r>
              <a:rPr lang="zh-CN" altLang="zh-CN" b="1"/>
              <a:t> pens than you (do).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900113" y="5661025"/>
            <a:ext cx="5368925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hlink"/>
                </a:solidFill>
              </a:rPr>
              <a:t>many,much,little,few</a:t>
            </a:r>
            <a:r>
              <a:rPr lang="zh-CN" b="1">
                <a:solidFill>
                  <a:schemeClr val="hlink"/>
                </a:solidFill>
              </a:rPr>
              <a:t>等词必须带名词。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 animBg="1" autoUpdateAnimBg="0"/>
      <p:bldP spid="19465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背景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WordArt 3"/>
          <p:cNvSpPr>
            <a:spLocks noChangeArrowheads="1" noChangeShapeType="1"/>
          </p:cNvSpPr>
          <p:nvPr/>
        </p:nvSpPr>
        <p:spPr bwMode="auto">
          <a:xfrm>
            <a:off x="2124075" y="981075"/>
            <a:ext cx="2592388" cy="8715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000" b="1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行楷"/>
                <a:ea typeface="华文行楷"/>
              </a:rPr>
              <a:t>注意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539750" y="2492375"/>
            <a:ext cx="5778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b="1"/>
              <a:t>5.The city is one of </a:t>
            </a:r>
            <a:r>
              <a:rPr lang="zh-CN" altLang="zh-CN" b="1">
                <a:solidFill>
                  <a:schemeClr val="hlink"/>
                </a:solidFill>
              </a:rPr>
              <a:t>the most beautiful cities</a:t>
            </a:r>
          </a:p>
          <a:p>
            <a:r>
              <a:rPr lang="zh-CN" altLang="zh-CN" b="1">
                <a:solidFill>
                  <a:schemeClr val="hlink"/>
                </a:solidFill>
              </a:rPr>
              <a:t>  </a:t>
            </a:r>
            <a:r>
              <a:rPr lang="zh-CN" altLang="zh-CN" b="1"/>
              <a:t> </a:t>
            </a:r>
            <a:r>
              <a:rPr lang="zh-CN" altLang="zh-CN" b="1">
                <a:solidFill>
                  <a:srgbClr val="0000FF"/>
                </a:solidFill>
              </a:rPr>
              <a:t>in</a:t>
            </a:r>
            <a:r>
              <a:rPr lang="zh-CN" altLang="zh-CN" b="1"/>
              <a:t> the world.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827088" y="3213100"/>
            <a:ext cx="419735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b="1">
                <a:solidFill>
                  <a:schemeClr val="hlink"/>
                </a:solidFill>
              </a:rPr>
              <a:t>one of+ the+</a:t>
            </a:r>
            <a:r>
              <a:rPr lang="zh-CN" b="1">
                <a:solidFill>
                  <a:schemeClr val="hlink"/>
                </a:solidFill>
              </a:rPr>
              <a:t>最高级</a:t>
            </a:r>
            <a:r>
              <a:rPr lang="zh-CN" altLang="zh-CN" b="1">
                <a:solidFill>
                  <a:schemeClr val="hlink"/>
                </a:solidFill>
              </a:rPr>
              <a:t>+</a:t>
            </a:r>
            <a:r>
              <a:rPr lang="zh-CN" b="1">
                <a:solidFill>
                  <a:schemeClr val="hlink"/>
                </a:solidFill>
              </a:rPr>
              <a:t>复数名词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755650" y="5300663"/>
            <a:ext cx="5614988" cy="8223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/>
              <a:t>  </a:t>
            </a:r>
            <a:r>
              <a:rPr lang="zh-CN" altLang="zh-CN" b="1">
                <a:solidFill>
                  <a:schemeClr val="hlink"/>
                </a:solidFill>
              </a:rPr>
              <a:t>Which/Who…+ </a:t>
            </a:r>
            <a:r>
              <a:rPr lang="zh-CN" b="1">
                <a:solidFill>
                  <a:schemeClr val="hlink"/>
                </a:solidFill>
              </a:rPr>
              <a:t>比较级，</a:t>
            </a:r>
            <a:r>
              <a:rPr lang="zh-CN" altLang="zh-CN" b="1">
                <a:solidFill>
                  <a:schemeClr val="hlink"/>
                </a:solidFill>
              </a:rPr>
              <a:t>A  or   B?</a:t>
            </a:r>
          </a:p>
          <a:p>
            <a:r>
              <a:rPr lang="zh-CN" altLang="zh-CN" b="1">
                <a:solidFill>
                  <a:schemeClr val="hlink"/>
                </a:solidFill>
              </a:rPr>
              <a:t>   Which/Who…+ </a:t>
            </a:r>
            <a:r>
              <a:rPr lang="zh-CN" b="1">
                <a:solidFill>
                  <a:schemeClr val="hlink"/>
                </a:solidFill>
              </a:rPr>
              <a:t>最高级，</a:t>
            </a:r>
            <a:r>
              <a:rPr lang="zh-CN" altLang="zh-CN" b="1">
                <a:solidFill>
                  <a:schemeClr val="hlink"/>
                </a:solidFill>
              </a:rPr>
              <a:t>A  </a:t>
            </a:r>
            <a:r>
              <a:rPr lang="zh-CN" b="1">
                <a:solidFill>
                  <a:schemeClr val="hlink"/>
                </a:solidFill>
              </a:rPr>
              <a:t>，</a:t>
            </a:r>
            <a:r>
              <a:rPr lang="zh-CN" altLang="zh-CN" b="1">
                <a:solidFill>
                  <a:schemeClr val="hlink"/>
                </a:solidFill>
              </a:rPr>
              <a:t>B  or  C?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395288" y="3716338"/>
            <a:ext cx="54054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b="1"/>
              <a:t>6.Who is older, Jim or Tom ?</a:t>
            </a:r>
          </a:p>
          <a:p>
            <a:r>
              <a:rPr lang="zh-CN" altLang="zh-CN" b="1"/>
              <a:t>    Who is the tallest, Jim , Mike or Tom</a:t>
            </a:r>
            <a:r>
              <a:rPr lang="zh-CN" altLang="zh-CN"/>
              <a:t> 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328613" y="4508500"/>
            <a:ext cx="62753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66700" algn="ctr"/>
            <a:r>
              <a:rPr lang="zh-CN" altLang="zh-CN" sz="2000" b="1"/>
              <a:t>Which language is ____ , English, French or Chinese?</a:t>
            </a:r>
          </a:p>
          <a:p>
            <a:pPr indent="266700" algn="ctr"/>
            <a:r>
              <a:rPr lang="zh-CN" altLang="zh-CN" sz="2000" b="1"/>
              <a:t>A. difficult     B. more difficult C. the most difficult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843213" y="4437063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hlink"/>
                </a:solidFill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 autoUpdateAnimBg="0"/>
      <p:bldP spid="20486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背景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WordArt 3"/>
          <p:cNvSpPr>
            <a:spLocks noChangeArrowheads="1" noChangeShapeType="1"/>
          </p:cNvSpPr>
          <p:nvPr/>
        </p:nvSpPr>
        <p:spPr bwMode="auto">
          <a:xfrm>
            <a:off x="2124075" y="981075"/>
            <a:ext cx="2592388" cy="8715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000" b="1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行楷"/>
                <a:ea typeface="华文行楷"/>
              </a:rPr>
              <a:t>注意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519113" y="2441575"/>
            <a:ext cx="6183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b="1"/>
              <a:t>7. </a:t>
            </a:r>
            <a:r>
              <a:rPr lang="zh-CN" altLang="zh-CN" sz="2000" b="1"/>
              <a:t>Mary  is the tallest  of  all  the  sisters  in the  family .</a:t>
            </a:r>
            <a:endParaRPr lang="zh-CN" altLang="zh-CN" b="1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611188" y="2852738"/>
            <a:ext cx="6005512" cy="8223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b="1">
                <a:solidFill>
                  <a:schemeClr val="hlink"/>
                </a:solidFill>
              </a:rPr>
              <a:t>在使用形容词最高级时，一定要把自己包括</a:t>
            </a:r>
          </a:p>
          <a:p>
            <a:r>
              <a:rPr lang="zh-CN" b="1">
                <a:solidFill>
                  <a:schemeClr val="hlink"/>
                </a:solidFill>
              </a:rPr>
              <a:t> 在比较的范围内。</a:t>
            </a:r>
            <a:endParaRPr lang="zh-CN">
              <a:solidFill>
                <a:schemeClr val="hlink"/>
              </a:solidFill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592138" y="3665538"/>
            <a:ext cx="5857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/>
              <a:t>8.This  is   the   third   largest  city  in  China . 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684213" y="4076700"/>
            <a:ext cx="6003925" cy="8223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b="1">
                <a:solidFill>
                  <a:schemeClr val="hlink"/>
                </a:solidFill>
              </a:rPr>
              <a:t>当表示“第二，第三”等意思时，经常在最高</a:t>
            </a:r>
          </a:p>
          <a:p>
            <a:r>
              <a:rPr lang="zh-CN" b="1">
                <a:solidFill>
                  <a:schemeClr val="hlink"/>
                </a:solidFill>
              </a:rPr>
              <a:t>级的前面加</a:t>
            </a:r>
            <a:r>
              <a:rPr lang="zh-CN" altLang="zh-CN" b="1">
                <a:solidFill>
                  <a:schemeClr val="hlink"/>
                </a:solidFill>
              </a:rPr>
              <a:t>second,  third,</a:t>
            </a:r>
            <a:r>
              <a:rPr lang="zh-CN" b="1">
                <a:solidFill>
                  <a:schemeClr val="hlink"/>
                </a:solidFill>
              </a:rPr>
              <a:t>等词。</a:t>
            </a:r>
            <a:r>
              <a:rPr lang="zh-CN" b="1"/>
              <a:t> 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684213" y="4941888"/>
            <a:ext cx="518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/>
              <a:t>9.It’s </a:t>
            </a:r>
            <a:r>
              <a:rPr lang="zh-CN" altLang="zh-CN" u="sng"/>
              <a:t>our largest machine</a:t>
            </a:r>
            <a:r>
              <a:rPr lang="zh-CN" altLang="zh-CN"/>
              <a:t> in our factory. 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735013" y="5373688"/>
            <a:ext cx="5699125" cy="8223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b="1">
                <a:solidFill>
                  <a:schemeClr val="hlink"/>
                </a:solidFill>
              </a:rPr>
              <a:t>当最高级前有物主代词修饰时，其前不加</a:t>
            </a:r>
          </a:p>
          <a:p>
            <a:r>
              <a:rPr lang="zh-CN" b="1">
                <a:solidFill>
                  <a:schemeClr val="hlink"/>
                </a:solidFill>
              </a:rPr>
              <a:t>定冠词</a:t>
            </a:r>
            <a:r>
              <a:rPr lang="zh-CN" altLang="zh-CN" b="1">
                <a:solidFill>
                  <a:schemeClr val="hlink"/>
                </a:solidFill>
              </a:rPr>
              <a:t>the.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nimBg="1" autoUpdateAnimBg="0"/>
      <p:bldP spid="21511" grpId="0" animBg="1" autoUpdateAnimBg="0"/>
      <p:bldP spid="21513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331913" y="260350"/>
            <a:ext cx="6553200" cy="946150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800" b="1">
                <a:solidFill>
                  <a:schemeClr val="bg1"/>
                </a:solidFill>
                <a:ea typeface="黑体" pitchFamily="49" charset="-122"/>
              </a:rPr>
              <a:t>双音节或多音节形容词和副词的比较级      和最高级的特殊情况：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84213" y="1196975"/>
            <a:ext cx="8229600" cy="520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b="1">
                <a:solidFill>
                  <a:srgbClr val="CC0099"/>
                </a:solidFill>
              </a:rPr>
              <a:t>1</a:t>
            </a:r>
            <a:r>
              <a:rPr lang="zh-CN" b="1">
                <a:solidFill>
                  <a:srgbClr val="CC0099"/>
                </a:solidFill>
              </a:rPr>
              <a:t>、一般是在原级前加</a:t>
            </a:r>
            <a:r>
              <a:rPr lang="zh-CN" altLang="zh-CN" b="1">
                <a:solidFill>
                  <a:srgbClr val="CC0099"/>
                </a:solidFill>
              </a:rPr>
              <a:t>more</a:t>
            </a:r>
            <a:r>
              <a:rPr lang="zh-CN" b="1">
                <a:solidFill>
                  <a:srgbClr val="CC0099"/>
                </a:solidFill>
              </a:rPr>
              <a:t>构成比较级，在原级前加</a:t>
            </a:r>
            <a:r>
              <a:rPr lang="zh-CN" altLang="zh-CN" b="1">
                <a:solidFill>
                  <a:srgbClr val="CC0099"/>
                </a:solidFill>
              </a:rPr>
              <a:t>most</a:t>
            </a:r>
            <a:r>
              <a:rPr lang="zh-CN" b="1">
                <a:solidFill>
                  <a:srgbClr val="CC0099"/>
                </a:solidFill>
              </a:rPr>
              <a:t>构成最高级。</a:t>
            </a:r>
          </a:p>
          <a:p>
            <a:pPr>
              <a:spcBef>
                <a:spcPct val="50000"/>
              </a:spcBef>
            </a:pPr>
            <a:r>
              <a:rPr lang="zh-CN" b="1"/>
              <a:t>      </a:t>
            </a:r>
            <a:r>
              <a:rPr lang="zh-CN" altLang="zh-CN" b="1">
                <a:solidFill>
                  <a:srgbClr val="0000FF"/>
                </a:solidFill>
              </a:rPr>
              <a:t>beautiful – more beautiful – most beautiful</a:t>
            </a:r>
          </a:p>
          <a:p>
            <a:pPr>
              <a:spcBef>
                <a:spcPct val="50000"/>
              </a:spcBef>
            </a:pPr>
            <a:r>
              <a:rPr lang="zh-CN" altLang="zh-CN" b="1">
                <a:solidFill>
                  <a:srgbClr val="0000FF"/>
                </a:solidFill>
              </a:rPr>
              <a:t>      interesting – more interesting – most interesting</a:t>
            </a:r>
          </a:p>
          <a:p>
            <a:pPr>
              <a:spcBef>
                <a:spcPct val="50000"/>
              </a:spcBef>
            </a:pPr>
            <a:r>
              <a:rPr lang="zh-CN" altLang="zh-CN" b="1">
                <a:solidFill>
                  <a:srgbClr val="0000FF"/>
                </a:solidFill>
              </a:rPr>
              <a:t>      dangerous – more dangerous – most dangerous</a:t>
            </a:r>
            <a:r>
              <a:rPr lang="zh-CN" altLang="zh-CN" b="1"/>
              <a:t> </a:t>
            </a:r>
          </a:p>
          <a:p>
            <a:pPr>
              <a:spcBef>
                <a:spcPct val="50000"/>
              </a:spcBef>
            </a:pPr>
            <a:r>
              <a:rPr lang="zh-CN" altLang="zh-CN" b="1">
                <a:solidFill>
                  <a:srgbClr val="CC0099"/>
                </a:solidFill>
              </a:rPr>
              <a:t>2</a:t>
            </a:r>
            <a:r>
              <a:rPr lang="zh-CN" b="1">
                <a:solidFill>
                  <a:srgbClr val="CC0099"/>
                </a:solidFill>
              </a:rPr>
              <a:t>、某些单音节形容词，加</a:t>
            </a:r>
            <a:r>
              <a:rPr lang="zh-CN" altLang="zh-CN" b="1">
                <a:solidFill>
                  <a:srgbClr val="CC0099"/>
                </a:solidFill>
              </a:rPr>
              <a:t>more, most </a:t>
            </a:r>
            <a:r>
              <a:rPr lang="zh-CN" b="1">
                <a:solidFill>
                  <a:srgbClr val="CC0099"/>
                </a:solidFill>
              </a:rPr>
              <a:t>构成比较级和最高级。</a:t>
            </a:r>
          </a:p>
          <a:p>
            <a:pPr>
              <a:spcBef>
                <a:spcPct val="50000"/>
              </a:spcBef>
            </a:pPr>
            <a:r>
              <a:rPr lang="zh-CN" b="1"/>
              <a:t>       </a:t>
            </a:r>
            <a:r>
              <a:rPr lang="zh-CN" altLang="zh-CN" b="1">
                <a:solidFill>
                  <a:srgbClr val="0000FF"/>
                </a:solidFill>
              </a:rPr>
              <a:t>glad – more glad – most glad</a:t>
            </a:r>
          </a:p>
          <a:p>
            <a:pPr>
              <a:spcBef>
                <a:spcPct val="50000"/>
              </a:spcBef>
            </a:pPr>
            <a:r>
              <a:rPr lang="zh-CN" altLang="zh-CN" b="1">
                <a:solidFill>
                  <a:srgbClr val="0000FF"/>
                </a:solidFill>
              </a:rPr>
              <a:t>       pleased – more pleased – most pleased</a:t>
            </a:r>
          </a:p>
          <a:p>
            <a:pPr>
              <a:spcBef>
                <a:spcPct val="50000"/>
              </a:spcBef>
            </a:pPr>
            <a:r>
              <a:rPr lang="zh-CN" altLang="zh-CN" b="1">
                <a:solidFill>
                  <a:srgbClr val="0000FF"/>
                </a:solidFill>
              </a:rPr>
              <a:t>       tired – more tired – most tired</a:t>
            </a:r>
          </a:p>
          <a:p>
            <a:pPr>
              <a:spcBef>
                <a:spcPct val="50000"/>
              </a:spcBef>
            </a:pPr>
            <a:r>
              <a:rPr lang="zh-CN" altLang="zh-CN" b="1">
                <a:solidFill>
                  <a:srgbClr val="0000FF"/>
                </a:solidFill>
              </a:rPr>
              <a:t>       often-more often- most often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225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225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225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500"/>
                                        <p:tgtEl>
                                          <p:spTgt spid="225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  <p:bldP spid="22532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m1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00000">
            <a:off x="4500563" y="1916112"/>
            <a:ext cx="3384550" cy="329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051050" y="5300663"/>
            <a:ext cx="8255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chemeClr val="accent2"/>
                </a:solidFill>
                <a:latin typeface="Georgia" pitchFamily="18" charset="0"/>
              </a:rPr>
              <a:t>big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292725" y="5300663"/>
            <a:ext cx="15033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006600"/>
                </a:solidFill>
                <a:latin typeface="Georgia" pitchFamily="18" charset="0"/>
              </a:rPr>
              <a:t>bigger</a:t>
            </a:r>
          </a:p>
        </p:txBody>
      </p:sp>
      <p:pic>
        <p:nvPicPr>
          <p:cNvPr id="5126" name="Picture 6" descr="m1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492375"/>
            <a:ext cx="2487613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468313" y="549275"/>
            <a:ext cx="8229600" cy="102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zh-CN" sz="3200" b="1">
                <a:solidFill>
                  <a:schemeClr val="tx2"/>
                </a:solidFill>
                <a:latin typeface="Arial Black" pitchFamily="34" charset="0"/>
                <a:ea typeface="黑体" pitchFamily="49" charset="-122"/>
              </a:rPr>
              <a:t>◇Look at the pictures and understand                    </a:t>
            </a:r>
            <a:r>
              <a:rPr lang="zh-CN" sz="2000">
                <a:solidFill>
                  <a:schemeClr val="accent2"/>
                </a:solidFill>
                <a:latin typeface="Arial Black" pitchFamily="34" charset="0"/>
                <a:ea typeface="黑体" pitchFamily="49" charset="-122"/>
              </a:rPr>
              <a:t>看图并理解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utoUpdateAnimBg="0"/>
      <p:bldP spid="5125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539750" y="1484313"/>
            <a:ext cx="8305800" cy="448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2800" b="1">
                <a:solidFill>
                  <a:srgbClr val="FF33CC"/>
                </a:solidFill>
              </a:rPr>
              <a:t>3</a:t>
            </a:r>
            <a:r>
              <a:rPr lang="zh-CN" sz="2800" b="1">
                <a:solidFill>
                  <a:srgbClr val="FF33CC"/>
                </a:solidFill>
              </a:rPr>
              <a:t>、</a:t>
            </a:r>
            <a:r>
              <a:rPr lang="zh-CN" b="1">
                <a:solidFill>
                  <a:srgbClr val="FF33CC"/>
                </a:solidFill>
              </a:rPr>
              <a:t>表示在两者之间相差的程度用“具体数字</a:t>
            </a:r>
            <a:r>
              <a:rPr lang="zh-CN" altLang="zh-CN" b="1">
                <a:solidFill>
                  <a:srgbClr val="FF33CC"/>
                </a:solidFill>
              </a:rPr>
              <a:t>+</a:t>
            </a:r>
            <a:r>
              <a:rPr lang="zh-CN" b="1">
                <a:solidFill>
                  <a:srgbClr val="FF33CC"/>
                </a:solidFill>
              </a:rPr>
              <a:t>比较级</a:t>
            </a:r>
            <a:r>
              <a:rPr lang="zh-CN" altLang="zh-CN" b="1">
                <a:solidFill>
                  <a:srgbClr val="FF33CC"/>
                </a:solidFill>
              </a:rPr>
              <a:t>+ than+ </a:t>
            </a:r>
            <a:r>
              <a:rPr lang="zh-CN" b="1">
                <a:solidFill>
                  <a:srgbClr val="FF33CC"/>
                </a:solidFill>
              </a:rPr>
              <a:t>比较对象”。</a:t>
            </a:r>
          </a:p>
          <a:p>
            <a:r>
              <a:rPr lang="zh-CN" altLang="zh-CN" b="1"/>
              <a:t>eg: The  road  is  two  metres  longer  than  that  one . </a:t>
            </a:r>
          </a:p>
          <a:p>
            <a:r>
              <a:rPr lang="zh-CN" altLang="zh-CN" b="1"/>
              <a:t>                </a:t>
            </a:r>
            <a:r>
              <a:rPr lang="zh-CN" b="1"/>
              <a:t>这条公路比那条公路长两米。  </a:t>
            </a:r>
          </a:p>
          <a:p>
            <a:r>
              <a:rPr lang="zh-CN" b="1"/>
              <a:t>       </a:t>
            </a:r>
            <a:r>
              <a:rPr lang="zh-CN" altLang="zh-CN" b="1"/>
              <a:t>This  pencil  is  four  inches  shorter  than  that  one .</a:t>
            </a:r>
          </a:p>
          <a:p>
            <a:r>
              <a:rPr lang="zh-CN" altLang="zh-CN" b="1"/>
              <a:t>                 </a:t>
            </a:r>
            <a:r>
              <a:rPr lang="zh-CN" b="1"/>
              <a:t>这只铅笔比那只铅笔短四英寸。</a:t>
            </a:r>
            <a:endParaRPr lang="zh-CN" sz="2800" b="1">
              <a:solidFill>
                <a:srgbClr val="FF33CC"/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rgbClr val="FF33CC"/>
                </a:solidFill>
              </a:rPr>
              <a:t>4</a:t>
            </a:r>
            <a:r>
              <a:rPr lang="zh-CN" sz="2800" b="1">
                <a:solidFill>
                  <a:srgbClr val="FF33CC"/>
                </a:solidFill>
              </a:rPr>
              <a:t>、有些双音节和单音节形容词，既可以加</a:t>
            </a:r>
            <a:r>
              <a:rPr lang="zh-CN" altLang="zh-CN" sz="2800" b="1">
                <a:solidFill>
                  <a:srgbClr val="FF33CC"/>
                </a:solidFill>
              </a:rPr>
              <a:t>er</a:t>
            </a:r>
            <a:r>
              <a:rPr lang="zh-CN" sz="2800" b="1">
                <a:solidFill>
                  <a:srgbClr val="FF33CC"/>
                </a:solidFill>
              </a:rPr>
              <a:t>或</a:t>
            </a:r>
            <a:r>
              <a:rPr lang="zh-CN" altLang="zh-CN" sz="2800" b="1">
                <a:solidFill>
                  <a:srgbClr val="FF33CC"/>
                </a:solidFill>
              </a:rPr>
              <a:t>est</a:t>
            </a:r>
            <a:r>
              <a:rPr lang="zh-CN" sz="2800" b="1">
                <a:solidFill>
                  <a:srgbClr val="FF33CC"/>
                </a:solidFill>
              </a:rPr>
              <a:t>构成比较级和最高级，也可以加</a:t>
            </a:r>
            <a:r>
              <a:rPr lang="zh-CN" altLang="zh-CN" sz="2800" b="1">
                <a:solidFill>
                  <a:srgbClr val="FF33CC"/>
                </a:solidFill>
              </a:rPr>
              <a:t>more </a:t>
            </a:r>
            <a:r>
              <a:rPr lang="zh-CN" sz="2800" b="1">
                <a:solidFill>
                  <a:srgbClr val="FF33CC"/>
                </a:solidFill>
              </a:rPr>
              <a:t>和</a:t>
            </a:r>
            <a:r>
              <a:rPr lang="zh-CN" altLang="zh-CN" sz="2800" b="1">
                <a:solidFill>
                  <a:srgbClr val="FF33CC"/>
                </a:solidFill>
              </a:rPr>
              <a:t>most</a:t>
            </a:r>
            <a:r>
              <a:rPr lang="zh-CN" sz="2800" b="1">
                <a:solidFill>
                  <a:srgbClr val="FF33CC"/>
                </a:solidFill>
              </a:rPr>
              <a:t>构成比较级和最高级。</a:t>
            </a:r>
          </a:p>
          <a:p>
            <a:pPr>
              <a:spcBef>
                <a:spcPct val="50000"/>
              </a:spcBef>
            </a:pPr>
            <a:r>
              <a:rPr lang="zh-CN" sz="2800" b="1">
                <a:solidFill>
                  <a:schemeClr val="bg2"/>
                </a:solidFill>
              </a:rPr>
              <a:t>   </a:t>
            </a:r>
            <a:r>
              <a:rPr lang="zh-CN" altLang="zh-CN" sz="2800" b="1"/>
              <a:t>friendly      huge       calm      free      true      clever</a:t>
            </a:r>
          </a:p>
        </p:txBody>
      </p:sp>
      <p:pic>
        <p:nvPicPr>
          <p:cNvPr id="23556" name="Picture 4" descr="花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76250"/>
            <a:ext cx="114300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 descr="花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114300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6" descr="花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04813"/>
            <a:ext cx="114300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684213" y="333375"/>
            <a:ext cx="7920037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b="1">
                <a:solidFill>
                  <a:srgbClr val="FF33CC"/>
                </a:solidFill>
              </a:rPr>
              <a:t>5</a:t>
            </a:r>
            <a:r>
              <a:rPr lang="zh-CN" b="1">
                <a:solidFill>
                  <a:srgbClr val="FF33CC"/>
                </a:solidFill>
              </a:rPr>
              <a:t>、形容词原级的比较。</a:t>
            </a:r>
          </a:p>
          <a:p>
            <a:r>
              <a:rPr lang="zh-CN" b="1"/>
              <a:t>      </a:t>
            </a:r>
            <a:r>
              <a:rPr lang="zh-CN" b="1">
                <a:solidFill>
                  <a:schemeClr val="hlink"/>
                </a:solidFill>
              </a:rPr>
              <a:t>形容词的原级与</a:t>
            </a:r>
            <a:r>
              <a:rPr lang="zh-CN" altLang="zh-CN" b="1">
                <a:solidFill>
                  <a:schemeClr val="hlink"/>
                </a:solidFill>
              </a:rPr>
              <a:t>as……as</a:t>
            </a:r>
            <a:r>
              <a:rPr lang="zh-CN" b="1">
                <a:solidFill>
                  <a:schemeClr val="hlink"/>
                </a:solidFill>
              </a:rPr>
              <a:t>连用表示肯定意思，是“</a:t>
            </a:r>
            <a:r>
              <a:rPr lang="zh-CN" b="1">
                <a:solidFill>
                  <a:srgbClr val="0000FF"/>
                </a:solidFill>
              </a:rPr>
              <a:t>和</a:t>
            </a:r>
            <a:r>
              <a:rPr lang="zh-CN" altLang="zh-CN" b="1">
                <a:solidFill>
                  <a:srgbClr val="0000FF"/>
                </a:solidFill>
              </a:rPr>
              <a:t>……</a:t>
            </a:r>
            <a:r>
              <a:rPr lang="zh-CN" b="1">
                <a:solidFill>
                  <a:srgbClr val="0000FF"/>
                </a:solidFill>
              </a:rPr>
              <a:t>一样</a:t>
            </a:r>
            <a:r>
              <a:rPr lang="zh-CN" b="1">
                <a:solidFill>
                  <a:schemeClr val="hlink"/>
                </a:solidFill>
              </a:rPr>
              <a:t>”的意思；与</a:t>
            </a:r>
            <a:r>
              <a:rPr lang="zh-CN" altLang="zh-CN" b="1">
                <a:solidFill>
                  <a:schemeClr val="hlink"/>
                </a:solidFill>
              </a:rPr>
              <a:t>not as/ so ……as</a:t>
            </a:r>
            <a:r>
              <a:rPr lang="zh-CN" b="1">
                <a:solidFill>
                  <a:schemeClr val="hlink"/>
                </a:solidFill>
              </a:rPr>
              <a:t>连用表示否定意义，是“</a:t>
            </a:r>
            <a:r>
              <a:rPr lang="zh-CN" b="1">
                <a:solidFill>
                  <a:srgbClr val="0000FF"/>
                </a:solidFill>
              </a:rPr>
              <a:t>不如</a:t>
            </a:r>
            <a:r>
              <a:rPr lang="zh-CN" b="1">
                <a:solidFill>
                  <a:schemeClr val="hlink"/>
                </a:solidFill>
              </a:rPr>
              <a:t>”或“</a:t>
            </a:r>
            <a:r>
              <a:rPr lang="zh-CN" b="1">
                <a:solidFill>
                  <a:srgbClr val="0000FF"/>
                </a:solidFill>
              </a:rPr>
              <a:t>不一样</a:t>
            </a:r>
            <a:r>
              <a:rPr lang="zh-CN" b="1">
                <a:solidFill>
                  <a:schemeClr val="hlink"/>
                </a:solidFill>
              </a:rPr>
              <a:t>”的含义。</a:t>
            </a:r>
          </a:p>
          <a:p>
            <a:r>
              <a:rPr lang="zh-CN" altLang="zh-CN" b="1">
                <a:solidFill>
                  <a:srgbClr val="6600CC"/>
                </a:solidFill>
              </a:rPr>
              <a:t>She is </a:t>
            </a:r>
            <a:r>
              <a:rPr lang="zh-CN" altLang="zh-CN" b="1">
                <a:solidFill>
                  <a:schemeClr val="hlink"/>
                </a:solidFill>
              </a:rPr>
              <a:t>as</a:t>
            </a:r>
            <a:r>
              <a:rPr lang="zh-CN" altLang="zh-CN" b="1">
                <a:solidFill>
                  <a:srgbClr val="6600CC"/>
                </a:solidFill>
              </a:rPr>
              <a:t> pretty </a:t>
            </a:r>
            <a:r>
              <a:rPr lang="zh-CN" altLang="zh-CN" b="1">
                <a:solidFill>
                  <a:schemeClr val="hlink"/>
                </a:solidFill>
              </a:rPr>
              <a:t>as</a:t>
            </a:r>
            <a:r>
              <a:rPr lang="zh-CN" altLang="zh-CN" b="1">
                <a:solidFill>
                  <a:srgbClr val="6600CC"/>
                </a:solidFill>
              </a:rPr>
              <a:t> her mother.</a:t>
            </a:r>
          </a:p>
          <a:p>
            <a:r>
              <a:rPr lang="zh-CN" altLang="zh-CN" b="1">
                <a:solidFill>
                  <a:srgbClr val="6600CC"/>
                </a:solidFill>
              </a:rPr>
              <a:t>The book is </a:t>
            </a:r>
            <a:r>
              <a:rPr lang="zh-CN" altLang="zh-CN" b="1">
                <a:solidFill>
                  <a:schemeClr val="hlink"/>
                </a:solidFill>
              </a:rPr>
              <a:t>as</a:t>
            </a:r>
            <a:r>
              <a:rPr lang="zh-CN" altLang="zh-CN" b="1">
                <a:solidFill>
                  <a:srgbClr val="6600CC"/>
                </a:solidFill>
              </a:rPr>
              <a:t> new </a:t>
            </a:r>
            <a:r>
              <a:rPr lang="zh-CN" altLang="zh-CN" b="1">
                <a:solidFill>
                  <a:schemeClr val="hlink"/>
                </a:solidFill>
              </a:rPr>
              <a:t>as</a:t>
            </a:r>
            <a:r>
              <a:rPr lang="zh-CN" altLang="zh-CN" b="1">
                <a:solidFill>
                  <a:srgbClr val="6600CC"/>
                </a:solidFill>
              </a:rPr>
              <a:t> that one.</a:t>
            </a:r>
          </a:p>
          <a:p>
            <a:r>
              <a:rPr lang="zh-CN" altLang="zh-CN" b="1">
                <a:solidFill>
                  <a:srgbClr val="6600CC"/>
                </a:solidFill>
              </a:rPr>
              <a:t>The story is </a:t>
            </a:r>
            <a:r>
              <a:rPr lang="zh-CN" altLang="zh-CN" b="1">
                <a:solidFill>
                  <a:schemeClr val="hlink"/>
                </a:solidFill>
              </a:rPr>
              <a:t>as</a:t>
            </a:r>
            <a:r>
              <a:rPr lang="zh-CN" altLang="zh-CN" b="1">
                <a:solidFill>
                  <a:srgbClr val="6600CC"/>
                </a:solidFill>
              </a:rPr>
              <a:t> interesting </a:t>
            </a:r>
            <a:r>
              <a:rPr lang="zh-CN" altLang="zh-CN" b="1">
                <a:solidFill>
                  <a:schemeClr val="hlink"/>
                </a:solidFill>
              </a:rPr>
              <a:t>as</a:t>
            </a:r>
            <a:r>
              <a:rPr lang="zh-CN" altLang="zh-CN" b="1">
                <a:solidFill>
                  <a:srgbClr val="6600CC"/>
                </a:solidFill>
              </a:rPr>
              <a:t> that one.</a:t>
            </a:r>
          </a:p>
          <a:p>
            <a:r>
              <a:rPr lang="zh-CN" altLang="zh-CN" b="1">
                <a:solidFill>
                  <a:srgbClr val="6600CC"/>
                </a:solidFill>
              </a:rPr>
              <a:t>The question is </a:t>
            </a:r>
            <a:r>
              <a:rPr lang="zh-CN" altLang="zh-CN" b="1">
                <a:solidFill>
                  <a:schemeClr val="hlink"/>
                </a:solidFill>
              </a:rPr>
              <a:t>not as / so</a:t>
            </a:r>
            <a:r>
              <a:rPr lang="zh-CN" altLang="zh-CN" b="1">
                <a:solidFill>
                  <a:srgbClr val="6600CC"/>
                </a:solidFill>
              </a:rPr>
              <a:t> difficult</a:t>
            </a:r>
            <a:r>
              <a:rPr lang="zh-CN" altLang="zh-CN" b="1">
                <a:solidFill>
                  <a:schemeClr val="hlink"/>
                </a:solidFill>
              </a:rPr>
              <a:t> as</a:t>
            </a:r>
            <a:r>
              <a:rPr lang="zh-CN" altLang="zh-CN" b="1">
                <a:solidFill>
                  <a:srgbClr val="6600CC"/>
                </a:solidFill>
              </a:rPr>
              <a:t> that one.</a:t>
            </a:r>
          </a:p>
          <a:p>
            <a:r>
              <a:rPr lang="zh-CN" altLang="zh-CN" b="1">
                <a:solidFill>
                  <a:srgbClr val="6600CC"/>
                </a:solidFill>
              </a:rPr>
              <a:t>My bike is </a:t>
            </a:r>
            <a:r>
              <a:rPr lang="zh-CN" altLang="zh-CN" b="1">
                <a:solidFill>
                  <a:schemeClr val="hlink"/>
                </a:solidFill>
              </a:rPr>
              <a:t>not as / so</a:t>
            </a:r>
            <a:r>
              <a:rPr lang="zh-CN" altLang="zh-CN" b="1">
                <a:solidFill>
                  <a:srgbClr val="6600CC"/>
                </a:solidFill>
              </a:rPr>
              <a:t> good </a:t>
            </a:r>
            <a:r>
              <a:rPr lang="zh-CN" altLang="zh-CN" b="1">
                <a:solidFill>
                  <a:schemeClr val="hlink"/>
                </a:solidFill>
              </a:rPr>
              <a:t>as</a:t>
            </a:r>
            <a:r>
              <a:rPr lang="zh-CN" altLang="zh-CN" b="1">
                <a:solidFill>
                  <a:srgbClr val="6600CC"/>
                </a:solidFill>
              </a:rPr>
              <a:t> yours.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684213" y="3716338"/>
            <a:ext cx="7920037" cy="272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b="1">
                <a:solidFill>
                  <a:srgbClr val="FF33CC"/>
                </a:solidFill>
              </a:rPr>
              <a:t>6</a:t>
            </a:r>
            <a:r>
              <a:rPr lang="zh-CN" b="1">
                <a:solidFill>
                  <a:srgbClr val="FF33CC"/>
                </a:solidFill>
              </a:rPr>
              <a:t>、形容词比较级的修饰。</a:t>
            </a:r>
            <a:r>
              <a:rPr lang="zh-CN" b="1"/>
              <a:t>比较级前面可以用</a:t>
            </a:r>
            <a:r>
              <a:rPr lang="zh-CN" altLang="zh-CN" b="1"/>
              <a:t>even(</a:t>
            </a:r>
            <a:r>
              <a:rPr lang="zh-CN" b="1"/>
              <a:t>更加</a:t>
            </a:r>
            <a:r>
              <a:rPr lang="zh-CN" altLang="zh-CN" b="1"/>
              <a:t>)</a:t>
            </a:r>
            <a:r>
              <a:rPr lang="zh-CN" b="1"/>
              <a:t>，</a:t>
            </a:r>
            <a:r>
              <a:rPr lang="zh-CN" altLang="zh-CN" b="1"/>
              <a:t>much(……</a:t>
            </a:r>
            <a:r>
              <a:rPr lang="zh-CN" b="1"/>
              <a:t>得多</a:t>
            </a:r>
            <a:r>
              <a:rPr lang="zh-CN" altLang="zh-CN" b="1"/>
              <a:t>)</a:t>
            </a:r>
            <a:r>
              <a:rPr lang="zh-CN" b="1"/>
              <a:t>，</a:t>
            </a:r>
            <a:r>
              <a:rPr lang="zh-CN" altLang="zh-CN" b="1"/>
              <a:t>far(……</a:t>
            </a:r>
            <a:r>
              <a:rPr lang="zh-CN" b="1"/>
              <a:t>得多</a:t>
            </a:r>
            <a:r>
              <a:rPr lang="zh-CN" altLang="zh-CN" b="1"/>
              <a:t>)</a:t>
            </a:r>
            <a:r>
              <a:rPr lang="zh-CN" b="1"/>
              <a:t>，</a:t>
            </a:r>
            <a:r>
              <a:rPr lang="zh-CN" altLang="zh-CN" b="1"/>
              <a:t>a little(……</a:t>
            </a:r>
            <a:r>
              <a:rPr lang="zh-CN" b="1"/>
              <a:t>一点</a:t>
            </a:r>
            <a:r>
              <a:rPr lang="zh-CN" altLang="zh-CN" b="1"/>
              <a:t>)</a:t>
            </a:r>
            <a:r>
              <a:rPr lang="zh-CN" b="1"/>
              <a:t>，</a:t>
            </a:r>
            <a:r>
              <a:rPr lang="zh-CN" altLang="zh-CN" b="1"/>
              <a:t>a bit(</a:t>
            </a:r>
            <a:r>
              <a:rPr lang="zh-CN" b="1"/>
              <a:t>一点</a:t>
            </a:r>
            <a:r>
              <a:rPr lang="zh-CN" altLang="zh-CN" b="1"/>
              <a:t>)</a:t>
            </a:r>
            <a:r>
              <a:rPr lang="zh-CN" b="1"/>
              <a:t>，</a:t>
            </a:r>
            <a:r>
              <a:rPr lang="zh-CN" altLang="zh-CN" b="1"/>
              <a:t>a lot(</a:t>
            </a:r>
            <a:r>
              <a:rPr lang="zh-CN" b="1"/>
              <a:t>大量</a:t>
            </a:r>
            <a:r>
              <a:rPr lang="zh-CN" altLang="zh-CN" b="1"/>
              <a:t>)</a:t>
            </a:r>
            <a:r>
              <a:rPr lang="zh-CN" b="1"/>
              <a:t>，</a:t>
            </a:r>
            <a:r>
              <a:rPr lang="zh-CN" altLang="zh-CN" b="1"/>
              <a:t>still(</a:t>
            </a:r>
            <a:r>
              <a:rPr lang="zh-CN" b="1"/>
              <a:t>还，还要</a:t>
            </a:r>
            <a:r>
              <a:rPr lang="zh-CN" altLang="zh-CN" b="1"/>
              <a:t>)</a:t>
            </a:r>
            <a:r>
              <a:rPr lang="zh-CN" b="1"/>
              <a:t>等词语表示不定程度或数量。</a:t>
            </a:r>
          </a:p>
          <a:p>
            <a:r>
              <a:rPr lang="zh-CN" altLang="zh-CN" b="1"/>
              <a:t>eg:</a:t>
            </a:r>
            <a:r>
              <a:rPr lang="zh-CN" altLang="zh-CN"/>
              <a:t> I am </a:t>
            </a:r>
            <a:r>
              <a:rPr lang="zh-CN" altLang="zh-CN">
                <a:solidFill>
                  <a:schemeClr val="hlink"/>
                </a:solidFill>
              </a:rPr>
              <a:t>even</a:t>
            </a:r>
            <a:r>
              <a:rPr lang="zh-CN" altLang="zh-CN"/>
              <a:t> less lucky. She is </a:t>
            </a:r>
            <a:r>
              <a:rPr lang="zh-CN" altLang="zh-CN">
                <a:solidFill>
                  <a:schemeClr val="hlink"/>
                </a:solidFill>
              </a:rPr>
              <a:t>far</a:t>
            </a:r>
            <a:r>
              <a:rPr lang="zh-CN" altLang="zh-CN"/>
              <a:t> better than me at writing</a:t>
            </a:r>
            <a:r>
              <a:rPr lang="zh-CN" altLang="zh-CN">
                <a:solidFill>
                  <a:srgbClr val="0066CC"/>
                </a:solidFill>
              </a:rPr>
              <a:t>.  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zh-CN" altLang="zh-CN" b="1"/>
              <a:t>     This pen is </a:t>
            </a:r>
            <a:r>
              <a:rPr lang="zh-CN" altLang="zh-CN" b="1">
                <a:solidFill>
                  <a:schemeClr val="hlink"/>
                </a:solidFill>
              </a:rPr>
              <a:t>much</a:t>
            </a:r>
            <a:r>
              <a:rPr lang="zh-CN" altLang="zh-CN" b="1"/>
              <a:t> better than that one.</a:t>
            </a:r>
          </a:p>
          <a:p>
            <a:r>
              <a:rPr lang="zh-CN" altLang="zh-CN" b="1"/>
              <a:t>     Tom is </a:t>
            </a:r>
            <a:r>
              <a:rPr lang="zh-CN" altLang="zh-CN" b="1">
                <a:solidFill>
                  <a:schemeClr val="hlink"/>
                </a:solidFill>
              </a:rPr>
              <a:t>a little</a:t>
            </a:r>
            <a:r>
              <a:rPr lang="zh-CN" altLang="zh-CN" b="1"/>
              <a:t> shorter than his friend Jim.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utoUpdateAnimBg="0"/>
      <p:bldP spid="2458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684213" y="1009650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zh-CN" b="1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827088" y="476250"/>
            <a:ext cx="7696200" cy="570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chemeClr val="hlink"/>
                </a:solidFill>
                <a:latin typeface="黑体" pitchFamily="49" charset="-122"/>
                <a:ea typeface="黑体" pitchFamily="49" charset="-122"/>
              </a:rPr>
              <a:t>7. </a:t>
            </a:r>
            <a:r>
              <a:rPr lang="zh-CN" sz="3200" b="1">
                <a:solidFill>
                  <a:schemeClr val="hlink"/>
                </a:solidFill>
                <a:latin typeface="黑体" pitchFamily="49" charset="-122"/>
                <a:ea typeface="黑体" pitchFamily="49" charset="-122"/>
              </a:rPr>
              <a:t>形容词的比较级 </a:t>
            </a:r>
            <a:r>
              <a:rPr lang="zh-CN" altLang="zh-CN" sz="3200" b="1">
                <a:solidFill>
                  <a:schemeClr val="hlink"/>
                </a:solidFill>
                <a:latin typeface="黑体" pitchFamily="49" charset="-122"/>
                <a:ea typeface="黑体" pitchFamily="49" charset="-122"/>
              </a:rPr>
              <a:t>+ </a:t>
            </a:r>
            <a:r>
              <a:rPr lang="zh-CN" altLang="zh-CN" sz="3200" b="1">
                <a:solidFill>
                  <a:schemeClr val="hlink"/>
                </a:solidFill>
                <a:ea typeface="黑体" pitchFamily="49" charset="-122"/>
              </a:rPr>
              <a:t>and </a:t>
            </a:r>
            <a:r>
              <a:rPr lang="zh-CN" altLang="zh-CN" sz="3200" b="1">
                <a:solidFill>
                  <a:schemeClr val="hlink"/>
                </a:solidFill>
                <a:latin typeface="黑体" pitchFamily="49" charset="-122"/>
                <a:ea typeface="黑体" pitchFamily="49" charset="-122"/>
              </a:rPr>
              <a:t>+ </a:t>
            </a:r>
            <a:r>
              <a:rPr lang="zh-CN" sz="3200" b="1">
                <a:solidFill>
                  <a:schemeClr val="hlink"/>
                </a:solidFill>
                <a:latin typeface="黑体" pitchFamily="49" charset="-122"/>
                <a:ea typeface="黑体" pitchFamily="49" charset="-122"/>
              </a:rPr>
              <a:t>形容词的比较级 （前后形容词是同一个）</a:t>
            </a:r>
            <a:r>
              <a:rPr lang="zh-CN" sz="3200" b="1"/>
              <a:t> </a:t>
            </a:r>
          </a:p>
          <a:p>
            <a:pPr>
              <a:spcBef>
                <a:spcPct val="50000"/>
              </a:spcBef>
            </a:pPr>
            <a:r>
              <a:rPr lang="zh-CN" sz="3200" b="1"/>
              <a:t>                               </a:t>
            </a:r>
            <a:r>
              <a:rPr lang="zh-CN" sz="3200" b="1">
                <a:solidFill>
                  <a:srgbClr val="CC0099"/>
                </a:solidFill>
                <a:ea typeface="华文新魏" pitchFamily="2" charset="-122"/>
              </a:rPr>
              <a:t>越来越</a:t>
            </a:r>
            <a:r>
              <a:rPr lang="zh-CN" altLang="zh-CN" sz="3200" b="1">
                <a:solidFill>
                  <a:srgbClr val="CC0099"/>
                </a:solidFill>
                <a:ea typeface="华文新魏" pitchFamily="2" charset="-122"/>
              </a:rPr>
              <a:t>……</a:t>
            </a:r>
          </a:p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0000FF"/>
                </a:solidFill>
              </a:rPr>
              <a:t>She is becoming </a:t>
            </a:r>
            <a:r>
              <a:rPr lang="zh-CN" altLang="zh-CN" sz="3200" b="1">
                <a:solidFill>
                  <a:srgbClr val="FF33CC"/>
                </a:solidFill>
              </a:rPr>
              <a:t>thinner and thinner</a:t>
            </a:r>
            <a:r>
              <a:rPr lang="zh-CN" altLang="zh-CN" sz="3200" b="1">
                <a:solidFill>
                  <a:srgbClr val="0000FF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0000FF"/>
                </a:solidFill>
              </a:rPr>
              <a:t>Our country is becoming </a:t>
            </a:r>
            <a:r>
              <a:rPr lang="zh-CN" altLang="zh-CN" sz="3200" b="1">
                <a:solidFill>
                  <a:srgbClr val="FF33CC"/>
                </a:solidFill>
              </a:rPr>
              <a:t>richer and richer</a:t>
            </a:r>
            <a:r>
              <a:rPr lang="zh-CN" altLang="zh-CN" sz="3200" b="1">
                <a:solidFill>
                  <a:srgbClr val="0000FF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0000FF"/>
                </a:solidFill>
              </a:rPr>
              <a:t>There are </a:t>
            </a:r>
            <a:r>
              <a:rPr lang="zh-CN" altLang="zh-CN" sz="3200" b="1">
                <a:solidFill>
                  <a:srgbClr val="FF33CC"/>
                </a:solidFill>
              </a:rPr>
              <a:t>more and more</a:t>
            </a:r>
            <a:r>
              <a:rPr lang="zh-CN" altLang="zh-CN" sz="3200" b="1">
                <a:solidFill>
                  <a:srgbClr val="0000FF"/>
                </a:solidFill>
              </a:rPr>
              <a:t> students in our school.</a:t>
            </a:r>
          </a:p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0000FF"/>
                </a:solidFill>
              </a:rPr>
              <a:t>Living in the world is becoming </a:t>
            </a:r>
            <a:r>
              <a:rPr lang="zh-CN" altLang="zh-CN" sz="3200" b="1">
                <a:solidFill>
                  <a:srgbClr val="FF33CC"/>
                </a:solidFill>
              </a:rPr>
              <a:t>more and more difficult</a:t>
            </a:r>
            <a:r>
              <a:rPr lang="zh-CN" altLang="zh-CN" sz="3200" b="1">
                <a:solidFill>
                  <a:srgbClr val="0000FF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25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755650" y="476250"/>
            <a:ext cx="8135938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b="1">
                <a:solidFill>
                  <a:schemeClr val="hlink"/>
                </a:solidFill>
              </a:rPr>
              <a:t>8</a:t>
            </a:r>
            <a:r>
              <a:rPr lang="zh-CN" b="1">
                <a:solidFill>
                  <a:schemeClr val="hlink"/>
                </a:solidFill>
              </a:rPr>
              <a:t>、</a:t>
            </a:r>
            <a:r>
              <a:rPr lang="zh-CN" altLang="zh-CN" b="1">
                <a:solidFill>
                  <a:schemeClr val="hlink"/>
                </a:solidFill>
              </a:rPr>
              <a:t>the + </a:t>
            </a:r>
            <a:r>
              <a:rPr lang="zh-CN" b="1">
                <a:solidFill>
                  <a:schemeClr val="hlink"/>
                </a:solidFill>
              </a:rPr>
              <a:t>形容词的比较级 </a:t>
            </a:r>
            <a:r>
              <a:rPr lang="zh-CN" altLang="zh-CN" b="1">
                <a:solidFill>
                  <a:schemeClr val="hlink"/>
                </a:solidFill>
              </a:rPr>
              <a:t>+ …… + the +</a:t>
            </a:r>
            <a:r>
              <a:rPr lang="zh-CN" b="1">
                <a:solidFill>
                  <a:schemeClr val="hlink"/>
                </a:solidFill>
              </a:rPr>
              <a:t>形容词的比较级</a:t>
            </a:r>
          </a:p>
          <a:p>
            <a:r>
              <a:rPr lang="zh-CN" b="1"/>
              <a:t>     </a:t>
            </a:r>
            <a:r>
              <a:rPr lang="zh-CN" b="1">
                <a:solidFill>
                  <a:srgbClr val="CC0099"/>
                </a:solidFill>
              </a:rPr>
              <a:t>表示“ 越</a:t>
            </a:r>
            <a:r>
              <a:rPr lang="zh-CN" altLang="zh-CN" b="1">
                <a:solidFill>
                  <a:srgbClr val="CC0099"/>
                </a:solidFill>
              </a:rPr>
              <a:t>……</a:t>
            </a:r>
            <a:r>
              <a:rPr lang="zh-CN" b="1">
                <a:solidFill>
                  <a:srgbClr val="CC0099"/>
                </a:solidFill>
              </a:rPr>
              <a:t>，就越</a:t>
            </a:r>
            <a:r>
              <a:rPr lang="zh-CN" altLang="zh-CN" b="1">
                <a:solidFill>
                  <a:srgbClr val="CC0099"/>
                </a:solidFill>
              </a:rPr>
              <a:t>……”</a:t>
            </a:r>
          </a:p>
          <a:p>
            <a:r>
              <a:rPr lang="zh-CN" altLang="zh-CN" b="1">
                <a:solidFill>
                  <a:schemeClr val="hlink"/>
                </a:solidFill>
              </a:rPr>
              <a:t>The more</a:t>
            </a:r>
            <a:r>
              <a:rPr lang="zh-CN" altLang="zh-CN" b="1">
                <a:solidFill>
                  <a:srgbClr val="0000FF"/>
                </a:solidFill>
              </a:rPr>
              <a:t> you eat, </a:t>
            </a:r>
            <a:r>
              <a:rPr lang="zh-CN" altLang="zh-CN" b="1">
                <a:solidFill>
                  <a:schemeClr val="hlink"/>
                </a:solidFill>
              </a:rPr>
              <a:t>the fatter</a:t>
            </a:r>
            <a:r>
              <a:rPr lang="zh-CN" altLang="zh-CN" b="1">
                <a:solidFill>
                  <a:srgbClr val="0000FF"/>
                </a:solidFill>
              </a:rPr>
              <a:t> you will be.</a:t>
            </a:r>
          </a:p>
          <a:p>
            <a:r>
              <a:rPr lang="zh-CN" altLang="zh-CN" b="1">
                <a:solidFill>
                  <a:schemeClr val="hlink"/>
                </a:solidFill>
              </a:rPr>
              <a:t>The harder</a:t>
            </a:r>
            <a:r>
              <a:rPr lang="zh-CN" altLang="zh-CN" b="1">
                <a:solidFill>
                  <a:srgbClr val="0000FF"/>
                </a:solidFill>
              </a:rPr>
              <a:t> you study, </a:t>
            </a:r>
            <a:r>
              <a:rPr lang="zh-CN" altLang="zh-CN" b="1">
                <a:solidFill>
                  <a:schemeClr val="hlink"/>
                </a:solidFill>
              </a:rPr>
              <a:t>the more</a:t>
            </a:r>
            <a:r>
              <a:rPr lang="zh-CN" altLang="zh-CN" b="1">
                <a:solidFill>
                  <a:srgbClr val="0000FF"/>
                </a:solidFill>
              </a:rPr>
              <a:t> you will get.</a:t>
            </a:r>
          </a:p>
          <a:p>
            <a:r>
              <a:rPr lang="zh-CN" altLang="zh-CN" b="1">
                <a:solidFill>
                  <a:schemeClr val="hlink"/>
                </a:solidFill>
              </a:rPr>
              <a:t>The smaller</a:t>
            </a:r>
            <a:r>
              <a:rPr lang="zh-CN" altLang="zh-CN" b="1">
                <a:solidFill>
                  <a:srgbClr val="0000FF"/>
                </a:solidFill>
              </a:rPr>
              <a:t> the house is, </a:t>
            </a:r>
            <a:r>
              <a:rPr lang="zh-CN" altLang="zh-CN" b="1">
                <a:solidFill>
                  <a:schemeClr val="hlink"/>
                </a:solidFill>
              </a:rPr>
              <a:t>the less</a:t>
            </a:r>
            <a:r>
              <a:rPr lang="zh-CN" altLang="zh-CN" b="1">
                <a:solidFill>
                  <a:srgbClr val="0000FF"/>
                </a:solidFill>
              </a:rPr>
              <a:t> it will cost.</a:t>
            </a:r>
          </a:p>
          <a:p>
            <a:r>
              <a:rPr lang="zh-CN" altLang="zh-CN" b="1">
                <a:solidFill>
                  <a:schemeClr val="hlink"/>
                </a:solidFill>
              </a:rPr>
              <a:t>The sooner</a:t>
            </a:r>
            <a:r>
              <a:rPr lang="zh-CN" altLang="zh-CN" b="1">
                <a:solidFill>
                  <a:srgbClr val="0000FF"/>
                </a:solidFill>
              </a:rPr>
              <a:t>, </a:t>
            </a:r>
            <a:r>
              <a:rPr lang="zh-CN" altLang="zh-CN" b="1">
                <a:solidFill>
                  <a:schemeClr val="hlink"/>
                </a:solidFill>
              </a:rPr>
              <a:t>the better</a:t>
            </a:r>
            <a:r>
              <a:rPr lang="zh-CN" altLang="zh-CN" b="1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468313" y="2781300"/>
            <a:ext cx="8135937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b="1">
                <a:solidFill>
                  <a:schemeClr val="hlink"/>
                </a:solidFill>
              </a:rPr>
              <a:t>9</a:t>
            </a:r>
            <a:r>
              <a:rPr lang="zh-CN" b="1">
                <a:solidFill>
                  <a:schemeClr val="hlink"/>
                </a:solidFill>
              </a:rPr>
              <a:t>、</a:t>
            </a:r>
            <a:r>
              <a:rPr lang="zh-CN" altLang="zh-CN" b="1">
                <a:solidFill>
                  <a:schemeClr val="hlink"/>
                </a:solidFill>
              </a:rPr>
              <a:t>the + </a:t>
            </a:r>
            <a:r>
              <a:rPr lang="zh-CN" b="1">
                <a:solidFill>
                  <a:schemeClr val="hlink"/>
                </a:solidFill>
              </a:rPr>
              <a:t>形容词比较级 </a:t>
            </a:r>
            <a:r>
              <a:rPr lang="zh-CN" altLang="zh-CN" b="1">
                <a:solidFill>
                  <a:schemeClr val="hlink"/>
                </a:solidFill>
              </a:rPr>
              <a:t>+ of </a:t>
            </a:r>
            <a:r>
              <a:rPr lang="zh-CN" b="1">
                <a:solidFill>
                  <a:schemeClr val="hlink"/>
                </a:solidFill>
              </a:rPr>
              <a:t>短语</a:t>
            </a:r>
            <a:r>
              <a:rPr lang="zh-CN" b="1"/>
              <a:t>    </a:t>
            </a:r>
            <a:r>
              <a:rPr lang="zh-CN" b="1">
                <a:solidFill>
                  <a:srgbClr val="CC0099"/>
                </a:solidFill>
              </a:rPr>
              <a:t>两者中比较</a:t>
            </a:r>
            <a:r>
              <a:rPr lang="zh-CN" altLang="zh-CN" b="1">
                <a:solidFill>
                  <a:srgbClr val="CC0099"/>
                </a:solidFill>
              </a:rPr>
              <a:t>……</a:t>
            </a:r>
            <a:r>
              <a:rPr lang="zh-CN" b="1">
                <a:solidFill>
                  <a:srgbClr val="CC0099"/>
                </a:solidFill>
              </a:rPr>
              <a:t>的一个</a:t>
            </a:r>
          </a:p>
          <a:p>
            <a:r>
              <a:rPr lang="zh-CN" b="1"/>
              <a:t>     </a:t>
            </a:r>
            <a:r>
              <a:rPr lang="zh-CN" altLang="zh-CN" b="1"/>
              <a:t>She is </a:t>
            </a:r>
            <a:r>
              <a:rPr lang="zh-CN" altLang="zh-CN" b="1">
                <a:solidFill>
                  <a:schemeClr val="hlink"/>
                </a:solidFill>
              </a:rPr>
              <a:t>the prettier of</a:t>
            </a:r>
            <a:r>
              <a:rPr lang="zh-CN" altLang="zh-CN" b="1"/>
              <a:t> the two girls.</a:t>
            </a:r>
          </a:p>
          <a:p>
            <a:r>
              <a:rPr lang="zh-CN" altLang="zh-CN" b="1"/>
              <a:t>     The bike is </a:t>
            </a:r>
            <a:r>
              <a:rPr lang="zh-CN" altLang="zh-CN" b="1">
                <a:solidFill>
                  <a:schemeClr val="hlink"/>
                </a:solidFill>
              </a:rPr>
              <a:t>the older of</a:t>
            </a:r>
            <a:r>
              <a:rPr lang="zh-CN" altLang="zh-CN" b="1"/>
              <a:t> the two.</a:t>
            </a:r>
          </a:p>
          <a:p>
            <a:r>
              <a:rPr lang="zh-CN" altLang="zh-CN" b="1"/>
              <a:t>     His is </a:t>
            </a:r>
            <a:r>
              <a:rPr lang="zh-CN" altLang="zh-CN" b="1">
                <a:solidFill>
                  <a:schemeClr val="hlink"/>
                </a:solidFill>
              </a:rPr>
              <a:t>the taller of</a:t>
            </a:r>
            <a:r>
              <a:rPr lang="zh-CN" altLang="zh-CN" b="1"/>
              <a:t> the two.</a:t>
            </a:r>
          </a:p>
          <a:p>
            <a:r>
              <a:rPr lang="zh-CN" altLang="zh-CN" b="1"/>
              <a:t>     This one is </a:t>
            </a:r>
            <a:r>
              <a:rPr lang="zh-CN" altLang="zh-CN" b="1">
                <a:solidFill>
                  <a:schemeClr val="hlink"/>
                </a:solidFill>
              </a:rPr>
              <a:t>the more beautiful of</a:t>
            </a:r>
            <a:r>
              <a:rPr lang="zh-CN" altLang="zh-CN" b="1"/>
              <a:t> the the two picture.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468313" y="4652963"/>
            <a:ext cx="770572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b="1"/>
              <a:t>10.</a:t>
            </a:r>
            <a:r>
              <a:rPr lang="zh-CN" b="1"/>
              <a:t>表示“</a:t>
            </a:r>
            <a:r>
              <a:rPr lang="zh-CN" altLang="zh-CN" b="1"/>
              <a:t>……</a:t>
            </a:r>
            <a:r>
              <a:rPr lang="zh-CN" b="1"/>
              <a:t>是</a:t>
            </a:r>
            <a:r>
              <a:rPr lang="zh-CN" altLang="zh-CN" b="1"/>
              <a:t>……</a:t>
            </a:r>
            <a:r>
              <a:rPr lang="zh-CN" b="1"/>
              <a:t>的几倍”，用“</a:t>
            </a:r>
            <a:r>
              <a:rPr lang="zh-CN" b="1">
                <a:solidFill>
                  <a:srgbClr val="339933"/>
                </a:solidFill>
              </a:rPr>
              <a:t>倍数</a:t>
            </a:r>
            <a:r>
              <a:rPr lang="zh-CN" altLang="zh-CN" b="1">
                <a:solidFill>
                  <a:srgbClr val="339933"/>
                </a:solidFill>
              </a:rPr>
              <a:t>+as+</a:t>
            </a:r>
            <a:r>
              <a:rPr lang="zh-CN" b="1">
                <a:solidFill>
                  <a:srgbClr val="339933"/>
                </a:solidFill>
              </a:rPr>
              <a:t>原级</a:t>
            </a:r>
            <a:r>
              <a:rPr lang="zh-CN" altLang="zh-CN" b="1">
                <a:solidFill>
                  <a:srgbClr val="339933"/>
                </a:solidFill>
              </a:rPr>
              <a:t>+as</a:t>
            </a:r>
            <a:r>
              <a:rPr lang="zh-CN" altLang="zh-CN" b="1"/>
              <a:t>”</a:t>
            </a:r>
            <a:r>
              <a:rPr lang="zh-CN" b="1"/>
              <a:t>结构，或者“</a:t>
            </a:r>
            <a:r>
              <a:rPr lang="zh-CN" b="1">
                <a:solidFill>
                  <a:srgbClr val="339933"/>
                </a:solidFill>
              </a:rPr>
              <a:t>倍数</a:t>
            </a:r>
            <a:r>
              <a:rPr lang="zh-CN" altLang="zh-CN" b="1">
                <a:solidFill>
                  <a:srgbClr val="339933"/>
                </a:solidFill>
              </a:rPr>
              <a:t>+</a:t>
            </a:r>
            <a:r>
              <a:rPr lang="zh-CN" b="1">
                <a:solidFill>
                  <a:srgbClr val="339933"/>
                </a:solidFill>
              </a:rPr>
              <a:t>比较级</a:t>
            </a:r>
            <a:r>
              <a:rPr lang="zh-CN" altLang="zh-CN" b="1">
                <a:solidFill>
                  <a:srgbClr val="339933"/>
                </a:solidFill>
              </a:rPr>
              <a:t>+than</a:t>
            </a:r>
            <a:r>
              <a:rPr lang="zh-CN" altLang="zh-CN" b="1"/>
              <a:t>”</a:t>
            </a:r>
            <a:r>
              <a:rPr lang="zh-CN" b="1"/>
              <a:t>结构。</a:t>
            </a:r>
          </a:p>
          <a:p>
            <a:r>
              <a:rPr lang="zh-CN" b="1"/>
              <a:t>      </a:t>
            </a:r>
            <a:r>
              <a:rPr lang="zh-CN" altLang="zh-CN" b="1"/>
              <a:t>eg: </a:t>
            </a:r>
            <a:r>
              <a:rPr lang="zh-CN" altLang="zh-CN" b="1">
                <a:solidFill>
                  <a:srgbClr val="0066CC"/>
                </a:solidFill>
              </a:rPr>
              <a:t>This classroom is three times as big as that one.</a:t>
            </a:r>
          </a:p>
          <a:p>
            <a:r>
              <a:rPr lang="zh-CN" altLang="zh-CN" b="1">
                <a:solidFill>
                  <a:srgbClr val="0066CC"/>
                </a:solidFill>
              </a:rPr>
              <a:t>              This classroom is twice bigger than that 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619250" y="549275"/>
            <a:ext cx="5943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zh-CN" sz="4400" b="1">
                <a:solidFill>
                  <a:srgbClr val="990000"/>
                </a:solidFill>
                <a:latin typeface="Comic Sans MS" pitchFamily="66" charset="0"/>
              </a:rPr>
              <a:t>Make Comparisons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79388" y="1412875"/>
            <a:ext cx="8686800" cy="467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lvl="1">
              <a:spcBef>
                <a:spcPct val="50000"/>
              </a:spcBef>
              <a:buFontTx/>
              <a:buAutoNum type="arabicPeriod"/>
            </a:pPr>
            <a:r>
              <a:rPr lang="zh-CN" altLang="zh-CN" b="1">
                <a:solidFill>
                  <a:schemeClr val="hlink"/>
                </a:solidFill>
              </a:rPr>
              <a:t>Write down the comparatives and the superlatives of these words</a:t>
            </a:r>
          </a:p>
          <a:p>
            <a:pPr>
              <a:spcBef>
                <a:spcPct val="50000"/>
              </a:spcBef>
            </a:pPr>
            <a:r>
              <a:rPr lang="zh-CN" altLang="zh-CN" b="1">
                <a:solidFill>
                  <a:schemeClr val="hlink"/>
                </a:solidFill>
              </a:rPr>
              <a:t>	</a:t>
            </a:r>
            <a:r>
              <a:rPr lang="zh-CN" altLang="zh-CN" sz="2800" b="1">
                <a:solidFill>
                  <a:schemeClr val="hlink"/>
                </a:solidFill>
                <a:latin typeface="Arial" pitchFamily="34" charset="0"/>
              </a:rPr>
              <a:t>big	nice		long		new		cheap</a:t>
            </a:r>
          </a:p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chemeClr val="hlink"/>
                </a:solidFill>
                <a:latin typeface="Arial" pitchFamily="34" charset="0"/>
              </a:rPr>
              <a:t>	young	late		safe		thirsty       heavy</a:t>
            </a:r>
          </a:p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chemeClr val="hlink"/>
                </a:solidFill>
                <a:latin typeface="Arial" pitchFamily="34" charset="0"/>
              </a:rPr>
              <a:t>	easy	hard		high		few		old</a:t>
            </a:r>
          </a:p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chemeClr val="hlink"/>
                </a:solidFill>
                <a:latin typeface="Arial" pitchFamily="34" charset="0"/>
              </a:rPr>
              <a:t>	thin	expensive			interesting</a:t>
            </a:r>
          </a:p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chemeClr val="hlink"/>
                </a:solidFill>
                <a:latin typeface="Arial" pitchFamily="34" charset="0"/>
              </a:rPr>
              <a:t>	carefully		quickly	good		bad</a:t>
            </a:r>
          </a:p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chemeClr val="hlink"/>
                </a:solidFill>
                <a:latin typeface="Arial" pitchFamily="34" charset="0"/>
              </a:rPr>
              <a:t>	little	far		many/much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utoUpdateAnimBg="0"/>
      <p:bldP spid="27652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57200" y="457200"/>
            <a:ext cx="8229600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zh-CN" sz="4400">
                <a:solidFill>
                  <a:schemeClr val="tx2"/>
                </a:solidFill>
                <a:latin typeface="Arial Black" pitchFamily="34" charset="0"/>
              </a:rPr>
              <a:t>Follow ups</a:t>
            </a:r>
            <a:r>
              <a:rPr lang="zh-CN" altLang="zh-CN" sz="2800">
                <a:solidFill>
                  <a:srgbClr val="339933"/>
                </a:solidFill>
                <a:latin typeface="Arial Black" pitchFamily="34" charset="0"/>
              </a:rPr>
              <a:t>(</a:t>
            </a:r>
            <a:r>
              <a:rPr lang="zh-CN" sz="2800">
                <a:solidFill>
                  <a:srgbClr val="339933"/>
                </a:solidFill>
                <a:latin typeface="Arial Black" pitchFamily="34" charset="0"/>
                <a:ea typeface="黑体" pitchFamily="49" charset="-122"/>
              </a:rPr>
              <a:t>随堂练习</a:t>
            </a:r>
            <a:r>
              <a:rPr lang="zh-CN" altLang="zh-CN" sz="2800">
                <a:solidFill>
                  <a:srgbClr val="339933"/>
                </a:solidFill>
                <a:latin typeface="Arial Black" pitchFamily="34" charset="0"/>
              </a:rPr>
              <a:t>)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395288" y="1557338"/>
            <a:ext cx="8459787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zh-CN" altLang="zh-CN" sz="2100">
                <a:latin typeface="Georgia" pitchFamily="18" charset="0"/>
              </a:rPr>
              <a:t>1</a:t>
            </a:r>
            <a:r>
              <a:rPr lang="zh-CN" sz="2100">
                <a:latin typeface="Georgia" pitchFamily="18" charset="0"/>
              </a:rPr>
              <a:t>、</a:t>
            </a:r>
            <a:r>
              <a:rPr lang="zh-CN" altLang="zh-CN" sz="2100">
                <a:latin typeface="Georgia" pitchFamily="18" charset="0"/>
              </a:rPr>
              <a:t>---Mr Zhou, all of the students in our group, who lives ____?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zh-CN" altLang="zh-CN" sz="2100">
                <a:latin typeface="Georgia" pitchFamily="18" charset="0"/>
              </a:rPr>
              <a:t>     ---I think Li Lei does.</a:t>
            </a:r>
            <a:r>
              <a:rPr lang="zh-CN" altLang="zh-CN" sz="2100" u="sng">
                <a:latin typeface="Georgia" pitchFamily="18" charset="0"/>
              </a:rPr>
              <a:t>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zh-CN" altLang="zh-CN" sz="2100">
                <a:latin typeface="Georgia" pitchFamily="18" charset="0"/>
              </a:rPr>
              <a:t>         A. fat     B. father     C. farthest     D. farest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zh-CN" altLang="zh-CN" sz="2100">
                <a:latin typeface="Georgia" pitchFamily="18" charset="0"/>
              </a:rPr>
              <a:t>2</a:t>
            </a:r>
            <a:r>
              <a:rPr lang="zh-CN" sz="2100">
                <a:latin typeface="Georgia" pitchFamily="18" charset="0"/>
              </a:rPr>
              <a:t>、</a:t>
            </a:r>
            <a:r>
              <a:rPr lang="zh-CN" altLang="zh-CN" sz="2100">
                <a:latin typeface="Georgia" pitchFamily="18" charset="0"/>
              </a:rPr>
              <a:t>The Changjiang River is ____ than any other river in China.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zh-CN" altLang="zh-CN" sz="2100">
                <a:latin typeface="Georgia" pitchFamily="18" charset="0"/>
              </a:rPr>
              <a:t>         A. shorter    B. longer     C. shortest     D. longest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zh-CN" altLang="zh-CN" sz="2100">
                <a:latin typeface="Georgia" pitchFamily="18" charset="0"/>
              </a:rPr>
              <a:t>3</a:t>
            </a:r>
            <a:r>
              <a:rPr lang="zh-CN" sz="2100">
                <a:latin typeface="Georgia" pitchFamily="18" charset="0"/>
              </a:rPr>
              <a:t>、</a:t>
            </a:r>
            <a:r>
              <a:rPr lang="zh-CN" altLang="zh-CN" sz="2100">
                <a:latin typeface="Georgia" pitchFamily="18" charset="0"/>
              </a:rPr>
              <a:t>Bob never dose his homework ____ Mary. He makes lots of mistakes.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zh-CN" altLang="zh-CN" sz="2100">
                <a:latin typeface="Georgia" pitchFamily="18" charset="0"/>
              </a:rPr>
              <a:t>         A. so careful                     B. as carefully as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zh-CN" altLang="zh-CN" sz="2100">
                <a:latin typeface="Georgia" pitchFamily="18" charset="0"/>
              </a:rPr>
              <a:t>         C. carefully as                  D. as careful as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zh-CN" altLang="zh-CN" sz="2100">
                <a:latin typeface="Georgia" pitchFamily="18" charset="0"/>
              </a:rPr>
              <a:t>4</a:t>
            </a:r>
            <a:r>
              <a:rPr lang="zh-CN" sz="2100">
                <a:latin typeface="Georgia" pitchFamily="18" charset="0"/>
              </a:rPr>
              <a:t>、</a:t>
            </a:r>
            <a:r>
              <a:rPr lang="zh-CN" altLang="zh-CN" sz="2100">
                <a:latin typeface="Georgia" pitchFamily="18" charset="0"/>
              </a:rPr>
              <a:t>____ she is, ____ she feels.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zh-CN" altLang="zh-CN" sz="2100">
                <a:latin typeface="Georgia" pitchFamily="18" charset="0"/>
              </a:rPr>
              <a:t>         A. The more busy, the more happy     B. The busy, the happy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zh-CN" altLang="zh-CN" sz="2100">
                <a:latin typeface="Georgia" pitchFamily="18" charset="0"/>
              </a:rPr>
              <a:t>         C. Busier, happier                                D.The busier, the happier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zh-CN" altLang="zh-CN" sz="2100">
                <a:latin typeface="Georgia" pitchFamily="18" charset="0"/>
              </a:rPr>
              <a:t>5</a:t>
            </a:r>
            <a:r>
              <a:rPr lang="zh-CN" sz="2100">
                <a:latin typeface="Georgia" pitchFamily="18" charset="0"/>
              </a:rPr>
              <a:t>、</a:t>
            </a:r>
            <a:r>
              <a:rPr lang="zh-CN" altLang="zh-CN" sz="2100">
                <a:latin typeface="Georgia" pitchFamily="18" charset="0"/>
              </a:rPr>
              <a:t>The weather is getting w____ a__ w____</a:t>
            </a:r>
            <a:r>
              <a:rPr lang="zh-CN" altLang="zh-CN" sz="2100">
                <a:latin typeface="Arial" pitchFamily="34" charset="0"/>
              </a:rPr>
              <a:t> .(</a:t>
            </a:r>
            <a:r>
              <a:rPr lang="zh-CN" sz="2100">
                <a:latin typeface="Arial" pitchFamily="34" charset="0"/>
                <a:ea typeface="黑体" pitchFamily="49" charset="-122"/>
              </a:rPr>
              <a:t>越来越糟糕</a:t>
            </a:r>
            <a:r>
              <a:rPr lang="zh-CN" altLang="zh-CN" sz="2100">
                <a:latin typeface="Arial" pitchFamily="34" charset="0"/>
              </a:rPr>
              <a:t>)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7308850" y="1458913"/>
            <a:ext cx="368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>
                <a:solidFill>
                  <a:srgbClr val="FF3300"/>
                </a:solidFill>
                <a:latin typeface="Arial" pitchFamily="34" charset="0"/>
              </a:rPr>
              <a:t>C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3832225" y="2414588"/>
            <a:ext cx="354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>
                <a:solidFill>
                  <a:srgbClr val="FF3300"/>
                </a:solidFill>
                <a:latin typeface="Arial" pitchFamily="34" charset="0"/>
              </a:rPr>
              <a:t>B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4649788" y="3103563"/>
            <a:ext cx="354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2000">
                <a:solidFill>
                  <a:srgbClr val="FF3300"/>
                </a:solidFill>
                <a:latin typeface="Arial" pitchFamily="34" charset="0"/>
              </a:rPr>
              <a:t>B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896938" y="4327525"/>
            <a:ext cx="2019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>
                <a:solidFill>
                  <a:srgbClr val="FF3300"/>
                </a:solidFill>
                <a:latin typeface="Arial" pitchFamily="34" charset="0"/>
              </a:rPr>
              <a:t>D                     D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3708400" y="5264150"/>
            <a:ext cx="2289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>
                <a:solidFill>
                  <a:srgbClr val="FF3300"/>
                </a:solidFill>
                <a:latin typeface="Arial" pitchFamily="34" charset="0"/>
              </a:rPr>
              <a:t>orst      nd     orst</a:t>
            </a:r>
            <a:r>
              <a:rPr lang="zh-CN" altLang="zh-CN" sz="2000">
                <a:latin typeface="Arial" pitchFamily="34" charset="0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utoUpdateAnimBg="0"/>
      <p:bldP spid="28678" grpId="0" autoUpdateAnimBg="0"/>
      <p:bldP spid="28679" grpId="0" autoUpdateAnimBg="0"/>
      <p:bldP spid="28680" grpId="0" autoUpdateAnimBg="0"/>
      <p:bldP spid="28681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116013" y="838200"/>
            <a:ext cx="632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/>
              <a:t> </a:t>
            </a:r>
            <a:r>
              <a:rPr lang="zh-CN"/>
              <a:t>。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497013" y="5410200"/>
            <a:ext cx="640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>
                <a:solidFill>
                  <a:srgbClr val="CC0000"/>
                </a:solidFill>
              </a:rPr>
              <a:t> </a:t>
            </a:r>
          </a:p>
        </p:txBody>
      </p:sp>
      <p:sp>
        <p:nvSpPr>
          <p:cNvPr id="29701" name="WordArt 5"/>
          <p:cNvSpPr>
            <a:spLocks noChangeArrowheads="1" noChangeShapeType="1"/>
          </p:cNvSpPr>
          <p:nvPr/>
        </p:nvSpPr>
        <p:spPr bwMode="auto">
          <a:xfrm>
            <a:off x="1763713" y="333375"/>
            <a:ext cx="5110162" cy="1150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3213"/>
              </a:avLst>
            </a:prstTxWarp>
          </a:bodyPr>
          <a:lstStyle/>
          <a:p>
            <a:pPr algn="ctr"/>
            <a:r>
              <a:rPr lang="en-US" altLang="zh-CN" sz="3600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Monotype Corsiva"/>
              </a:rPr>
              <a:t>Have a try</a:t>
            </a:r>
            <a:r>
              <a:rPr lang="zh-CN" altLang="en-US" sz="3600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Monotype Corsiva"/>
              </a:rPr>
              <a:t>，</a:t>
            </a:r>
            <a:r>
              <a:rPr lang="en-US" altLang="zh-CN" sz="3600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Monotype Corsiva"/>
              </a:rPr>
              <a:t>please</a:t>
            </a:r>
            <a:r>
              <a:rPr lang="zh-CN" altLang="en-US" sz="3600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Monotype Corsiva"/>
              </a:rPr>
              <a:t>。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811213" y="1524000"/>
            <a:ext cx="8534400" cy="527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/>
              <a:t>1.Which do you like ______(well),apples or oranges?</a:t>
            </a:r>
          </a:p>
          <a:p>
            <a:pPr>
              <a:spcBef>
                <a:spcPct val="50000"/>
              </a:spcBef>
            </a:pPr>
            <a:r>
              <a:rPr lang="zh-CN" altLang="zh-CN" sz="3200"/>
              <a:t>2.Who is ______(old),Jim or Tom ?</a:t>
            </a:r>
          </a:p>
          <a:p>
            <a:pPr>
              <a:spcBef>
                <a:spcPct val="50000"/>
              </a:spcBef>
            </a:pPr>
            <a:r>
              <a:rPr lang="zh-CN" altLang="zh-CN" sz="3200"/>
              <a:t>3.Jack is running  _____ and ______(fast) .</a:t>
            </a:r>
          </a:p>
          <a:p>
            <a:pPr>
              <a:spcBef>
                <a:spcPct val="50000"/>
              </a:spcBef>
            </a:pPr>
            <a:r>
              <a:rPr lang="zh-CN" altLang="zh-CN" sz="3200"/>
              <a:t>4.Our country is becoming ______and </a:t>
            </a:r>
          </a:p>
          <a:p>
            <a:pPr>
              <a:spcBef>
                <a:spcPct val="50000"/>
              </a:spcBef>
            </a:pPr>
            <a:r>
              <a:rPr lang="zh-CN" altLang="zh-CN" sz="3200"/>
              <a:t>___________ (beautiful). </a:t>
            </a:r>
          </a:p>
          <a:p>
            <a:pPr>
              <a:spcBef>
                <a:spcPct val="50000"/>
              </a:spcBef>
            </a:pPr>
            <a:r>
              <a:rPr lang="zh-CN" altLang="zh-CN" sz="3200"/>
              <a:t>5.He is ________(tall) of the the two boys.</a:t>
            </a:r>
          </a:p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573213" y="4724400"/>
            <a:ext cx="6629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>
                <a:solidFill>
                  <a:srgbClr val="CC0000"/>
                </a:solidFill>
              </a:rPr>
              <a:t> 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1573213" y="64008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/>
              <a:t> 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1420813" y="5562600"/>
            <a:ext cx="640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3200">
              <a:solidFill>
                <a:srgbClr val="CC0000"/>
              </a:solidFill>
            </a:endParaRP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4316413" y="1524000"/>
            <a:ext cx="1447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CC0000"/>
                </a:solidFill>
              </a:rPr>
              <a:t>better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2640013" y="2667000"/>
            <a:ext cx="1219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CC0000"/>
                </a:solidFill>
              </a:rPr>
              <a:t>older</a:t>
            </a: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3706813" y="3429000"/>
            <a:ext cx="1295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CC0000"/>
                </a:solidFill>
              </a:rPr>
              <a:t>faster</a:t>
            </a: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5688013" y="3429000"/>
            <a:ext cx="1905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CC0000"/>
                </a:solidFill>
              </a:rPr>
              <a:t>faster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5307013" y="4191000"/>
            <a:ext cx="1143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CC0000"/>
                </a:solidFill>
              </a:rPr>
              <a:t>more                  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811213" y="4906963"/>
            <a:ext cx="2743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CC0000"/>
                </a:solidFill>
              </a:rPr>
              <a:t>more beatiful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2106613" y="5668963"/>
            <a:ext cx="1905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CC0000"/>
                </a:solidFill>
              </a:rPr>
              <a:t>the taller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autoUpdateAnimBg="0"/>
      <p:bldP spid="29706" grpId="0" autoUpdateAnimBg="0"/>
      <p:bldP spid="29707" grpId="0" autoUpdateAnimBg="0"/>
      <p:bldP spid="29708" grpId="0" autoUpdateAnimBg="0"/>
      <p:bldP spid="29709" grpId="0" autoUpdateAnimBg="0"/>
      <p:bldP spid="29710" grpId="0" autoUpdateAnimBg="0"/>
      <p:bldP spid="29711" grpId="0" autoUpdateAnimBg="0"/>
      <p:bldP spid="29712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755650" y="333375"/>
            <a:ext cx="7010400" cy="301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3200" b="1" i="1">
                <a:solidFill>
                  <a:srgbClr val="CC0000"/>
                </a:solidFill>
              </a:rPr>
              <a:t>4.Find out the mistakes in the sentences below.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zh-CN" altLang="zh-CN" sz="3200" b="1">
                <a:solidFill>
                  <a:srgbClr val="3333CC"/>
                </a:solidFill>
              </a:rPr>
              <a:t>All of us felt happily at her birthday party.</a:t>
            </a:r>
            <a:r>
              <a:rPr lang="zh-CN" altLang="zh-CN" b="1" u="sng"/>
              <a:t> 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zh-CN" altLang="zh-CN" sz="3200" b="1">
                <a:solidFill>
                  <a:srgbClr val="3333CC"/>
                </a:solidFill>
              </a:rPr>
              <a:t>I am more   older than Harry.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755650" y="3533775"/>
            <a:ext cx="8001000" cy="179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3333CC"/>
                </a:solidFill>
              </a:rPr>
              <a:t>3. Her coat is newer than you.</a:t>
            </a:r>
          </a:p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3333CC"/>
                </a:solidFill>
              </a:rPr>
              <a:t>4. The weather in Beijing is colder than in Xiamen.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746250" y="33051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 b="1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831850" y="5667375"/>
            <a:ext cx="7010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3333CC"/>
                </a:solidFill>
              </a:rPr>
              <a:t>5. Sue is one of the tall girls in her class.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3498850" y="2085975"/>
            <a:ext cx="22098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b="1"/>
              <a:t> </a:t>
            </a:r>
          </a:p>
          <a:p>
            <a:pPr>
              <a:spcBef>
                <a:spcPct val="50000"/>
              </a:spcBef>
            </a:pPr>
            <a:endParaRPr lang="zh-CN" altLang="zh-CN" b="1" u="sng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3575050" y="1552575"/>
            <a:ext cx="1266825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zh-CN" altLang="zh-CN" sz="3200" b="1" u="sng">
                <a:solidFill>
                  <a:srgbClr val="CC0000"/>
                </a:solidFill>
              </a:rPr>
              <a:t>happy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2127250" y="2771775"/>
            <a:ext cx="12954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 u="sng">
                <a:solidFill>
                  <a:srgbClr val="CC0000"/>
                </a:solidFill>
              </a:rPr>
              <a:t>much</a:t>
            </a: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5251450" y="3533775"/>
            <a:ext cx="14478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 u="sng">
                <a:solidFill>
                  <a:srgbClr val="CC0000"/>
                </a:solidFill>
              </a:rPr>
              <a:t>yours</a:t>
            </a:r>
            <a:r>
              <a:rPr lang="zh-CN" altLang="zh-CN" sz="3200" b="1">
                <a:solidFill>
                  <a:srgbClr val="3333CC"/>
                </a:solidFill>
              </a:rPr>
              <a:t>.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7232650" y="3914775"/>
            <a:ext cx="1219200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b="1">
                <a:solidFill>
                  <a:srgbClr val="CC0000"/>
                </a:solidFill>
              </a:rPr>
              <a:t> </a:t>
            </a:r>
            <a:r>
              <a:rPr lang="zh-CN" altLang="zh-CN" sz="3200" b="1">
                <a:solidFill>
                  <a:srgbClr val="CC0000"/>
                </a:solidFill>
              </a:rPr>
              <a:t>that</a:t>
            </a:r>
            <a:endParaRPr lang="zh-CN" altLang="zh-CN" b="1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zh-CN" b="1">
                <a:solidFill>
                  <a:srgbClr val="CC0000"/>
                </a:solidFill>
              </a:rPr>
              <a:t>   ∧</a:t>
            </a:r>
            <a:endParaRPr lang="zh-CN" altLang="zh-CN" sz="3200" b="1">
              <a:solidFill>
                <a:srgbClr val="CC0000"/>
              </a:solidFill>
            </a:endParaRP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3956050" y="5362575"/>
            <a:ext cx="1752600" cy="122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CC0000"/>
                </a:solidFill>
              </a:rPr>
              <a:t>tallest</a:t>
            </a:r>
          </a:p>
          <a:p>
            <a:pPr>
              <a:spcBef>
                <a:spcPct val="50000"/>
              </a:spcBef>
            </a:pPr>
            <a:r>
              <a:rPr lang="zh-CN" altLang="zh-CN" sz="2800">
                <a:solidFill>
                  <a:srgbClr val="CC0000"/>
                </a:solidFill>
              </a:rPr>
              <a:t> </a:t>
            </a:r>
            <a:r>
              <a:rPr lang="zh-CN" sz="2800">
                <a:solidFill>
                  <a:srgbClr val="CC0000"/>
                </a:solidFill>
              </a:rPr>
              <a:t>￣￣ </a:t>
            </a:r>
            <a:endParaRPr lang="zh-CN" sz="3600" b="1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utoUpdateAnimBg="0"/>
      <p:bldP spid="30724" grpId="0" autoUpdateAnimBg="0"/>
      <p:bldP spid="30726" grpId="0" autoUpdateAnimBg="0"/>
      <p:bldP spid="30728" grpId="0" animBg="1" autoUpdateAnimBg="0"/>
      <p:bldP spid="30729" grpId="0" animBg="1" autoUpdateAnimBg="0"/>
      <p:bldP spid="30730" grpId="0" animBg="1" autoUpdateAnimBg="0"/>
      <p:bldP spid="30731" grpId="0" autoUpdateAnimBg="0"/>
      <p:bldP spid="30732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背景17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WordArt 3"/>
          <p:cNvSpPr>
            <a:spLocks noChangeArrowheads="1" noChangeShapeType="1"/>
          </p:cNvSpPr>
          <p:nvPr/>
        </p:nvSpPr>
        <p:spPr bwMode="auto">
          <a:xfrm>
            <a:off x="2051050" y="2708275"/>
            <a:ext cx="5327650" cy="1441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TopLeft"/>
              <a:lightRig rig="legacyFlat3" dir="t"/>
            </a:scene3d>
            <a:sp3d extrusionH="430200" prstMaterial="legacyMatte">
              <a:extrusionClr>
                <a:srgbClr val="FF00FF"/>
              </a:extrusionClr>
            </a:sp3d>
          </a:bodyPr>
          <a:lstStyle/>
          <a:p>
            <a:pPr algn="ctr"/>
            <a:r>
              <a:rPr lang="en-US" altLang="zh-CN" sz="4400">
                <a:ln w="9525" cmpd="sng">
                  <a:round/>
                  <a:headEnd/>
                  <a:tailEnd/>
                </a:ln>
                <a:solidFill>
                  <a:srgbClr val="FF00FF"/>
                </a:solidFill>
                <a:latin typeface="宋体"/>
                <a:ea typeface="宋体"/>
              </a:rPr>
              <a:t>Good--bye</a:t>
            </a:r>
            <a:endParaRPr lang="zh-CN" altLang="en-US" sz="4400">
              <a:ln w="9525" cmpd="sng">
                <a:round/>
                <a:headEnd/>
                <a:tailEnd/>
              </a:ln>
              <a:solidFill>
                <a:srgbClr val="FF00FF"/>
              </a:solidFill>
              <a:latin typeface="宋体"/>
              <a:ea typeface="宋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/>
      <p:bldP spid="3174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68313" y="549275"/>
            <a:ext cx="8229600" cy="102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zh-CN" sz="3200" b="1">
                <a:solidFill>
                  <a:schemeClr val="tx2"/>
                </a:solidFill>
                <a:latin typeface="Arial Black" pitchFamily="34" charset="0"/>
                <a:ea typeface="黑体" pitchFamily="49" charset="-122"/>
              </a:rPr>
              <a:t>◇Look at the pictures and understand                    </a:t>
            </a:r>
            <a:r>
              <a:rPr lang="zh-CN" sz="2000">
                <a:solidFill>
                  <a:schemeClr val="accent2"/>
                </a:solidFill>
                <a:latin typeface="Arial Black" pitchFamily="34" charset="0"/>
                <a:ea typeface="黑体" pitchFamily="49" charset="-122"/>
              </a:rPr>
              <a:t>看图并理解</a:t>
            </a:r>
          </a:p>
        </p:txBody>
      </p:sp>
      <p:pic>
        <p:nvPicPr>
          <p:cNvPr id="6148" name="Picture 4" descr="m1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916113"/>
            <a:ext cx="3887788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m1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628775"/>
            <a:ext cx="1871662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 descr="m1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716338"/>
            <a:ext cx="2608262" cy="254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7524750" y="3429000"/>
            <a:ext cx="8255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chemeClr val="accent2"/>
                </a:solidFill>
                <a:latin typeface="Georgia" pitchFamily="18" charset="0"/>
              </a:rPr>
              <a:t>big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516688" y="5876925"/>
            <a:ext cx="15033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006600"/>
                </a:solidFill>
                <a:latin typeface="Georgia" pitchFamily="18" charset="0"/>
              </a:rPr>
              <a:t>bigger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1331913" y="5734050"/>
            <a:ext cx="16621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006600"/>
                </a:solidFill>
                <a:latin typeface="Georgia" pitchFamily="18" charset="0"/>
              </a:rPr>
              <a:t>biggest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utoUpdateAnimBg="0"/>
      <p:bldP spid="6152" grpId="0" autoUpdateAnimBg="0"/>
      <p:bldP spid="615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j08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773238"/>
            <a:ext cx="6183313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851275" y="5589588"/>
            <a:ext cx="10525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b="1">
                <a:solidFill>
                  <a:srgbClr val="006600"/>
                </a:solidFill>
                <a:latin typeface="Georgia" pitchFamily="18" charset="0"/>
              </a:rPr>
              <a:t>fast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68313" y="549275"/>
            <a:ext cx="8229600" cy="102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zh-CN" sz="3200" b="1">
                <a:solidFill>
                  <a:schemeClr val="tx2"/>
                </a:solidFill>
                <a:latin typeface="Arial Black" pitchFamily="34" charset="0"/>
                <a:ea typeface="黑体" pitchFamily="49" charset="-122"/>
              </a:rPr>
              <a:t>◇Look at the pictures and understand                    </a:t>
            </a:r>
            <a:r>
              <a:rPr lang="zh-CN" sz="2000">
                <a:solidFill>
                  <a:schemeClr val="accent2"/>
                </a:solidFill>
                <a:latin typeface="Arial Black" pitchFamily="34" charset="0"/>
                <a:ea typeface="黑体" pitchFamily="49" charset="-122"/>
              </a:rPr>
              <a:t>看图并理解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j08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6475"/>
            <a:ext cx="3887788" cy="253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547813" y="5229225"/>
            <a:ext cx="10525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b="1">
                <a:solidFill>
                  <a:schemeClr val="accent2"/>
                </a:solidFill>
                <a:latin typeface="Georgia" pitchFamily="18" charset="0"/>
              </a:rPr>
              <a:t>fast</a:t>
            </a:r>
          </a:p>
        </p:txBody>
      </p:sp>
      <p:pic>
        <p:nvPicPr>
          <p:cNvPr id="8197" name="Picture 5" descr="M00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628775"/>
            <a:ext cx="4248150" cy="318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940425" y="5229225"/>
            <a:ext cx="1552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b="1">
                <a:solidFill>
                  <a:srgbClr val="006600"/>
                </a:solidFill>
                <a:latin typeface="Georgia" pitchFamily="18" charset="0"/>
              </a:rPr>
              <a:t>faster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68313" y="549275"/>
            <a:ext cx="8229600" cy="102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zh-CN" sz="3200" b="1">
                <a:solidFill>
                  <a:schemeClr val="tx2"/>
                </a:solidFill>
                <a:latin typeface="Arial Black" pitchFamily="34" charset="0"/>
                <a:ea typeface="黑体" pitchFamily="49" charset="-122"/>
              </a:rPr>
              <a:t>◇Look at the pictures and understand                    </a:t>
            </a:r>
            <a:r>
              <a:rPr lang="zh-CN" sz="2000">
                <a:solidFill>
                  <a:schemeClr val="accent2"/>
                </a:solidFill>
                <a:latin typeface="Arial Black" pitchFamily="34" charset="0"/>
                <a:ea typeface="黑体" pitchFamily="49" charset="-122"/>
              </a:rPr>
              <a:t>看图并理解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utoUpdateAnimBg="0"/>
      <p:bldP spid="819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j08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33375"/>
            <a:ext cx="367188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M00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213100"/>
            <a:ext cx="3600450" cy="256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227763" y="2565400"/>
            <a:ext cx="10525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b="1">
                <a:solidFill>
                  <a:schemeClr val="accent2"/>
                </a:solidFill>
                <a:latin typeface="Georgia" pitchFamily="18" charset="0"/>
              </a:rPr>
              <a:t>fast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084888" y="5805488"/>
            <a:ext cx="1552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600" b="1">
                <a:solidFill>
                  <a:srgbClr val="006600"/>
                </a:solidFill>
                <a:latin typeface="Georgia" pitchFamily="18" charset="0"/>
              </a:rPr>
              <a:t>faster</a:t>
            </a:r>
          </a:p>
        </p:txBody>
      </p:sp>
      <p:pic>
        <p:nvPicPr>
          <p:cNvPr id="9223" name="Picture 7" descr="j09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060575"/>
            <a:ext cx="4464050" cy="242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476375" y="4724400"/>
            <a:ext cx="1730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b="1">
                <a:latin typeface="Georgia" pitchFamily="18" charset="0"/>
              </a:rPr>
              <a:t>fastest</a:t>
            </a: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323850" y="836613"/>
            <a:ext cx="4608513" cy="102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zh-CN" sz="3200" b="1">
                <a:solidFill>
                  <a:schemeClr val="tx2"/>
                </a:solidFill>
                <a:latin typeface="Arial Black" pitchFamily="34" charset="0"/>
                <a:ea typeface="黑体" pitchFamily="49" charset="-122"/>
              </a:rPr>
              <a:t>◇Look at the pictures </a:t>
            </a:r>
            <a:br>
              <a:rPr lang="zh-CN" altLang="zh-CN" sz="3200" b="1">
                <a:solidFill>
                  <a:schemeClr val="tx2"/>
                </a:solidFill>
                <a:latin typeface="Arial Black" pitchFamily="34" charset="0"/>
                <a:ea typeface="黑体" pitchFamily="49" charset="-122"/>
              </a:rPr>
            </a:br>
            <a:r>
              <a:rPr lang="zh-CN" altLang="zh-CN" sz="3200" b="1">
                <a:solidFill>
                  <a:schemeClr val="tx2"/>
                </a:solidFill>
                <a:latin typeface="Arial Black" pitchFamily="34" charset="0"/>
                <a:ea typeface="黑体" pitchFamily="49" charset="-122"/>
              </a:rPr>
              <a:t>and understand      </a:t>
            </a:r>
            <a:br>
              <a:rPr lang="zh-CN" altLang="zh-CN" sz="3200" b="1">
                <a:solidFill>
                  <a:schemeClr val="tx2"/>
                </a:solidFill>
                <a:latin typeface="Arial Black" pitchFamily="34" charset="0"/>
                <a:ea typeface="黑体" pitchFamily="49" charset="-122"/>
              </a:rPr>
            </a:br>
            <a:r>
              <a:rPr lang="zh-CN" sz="2000">
                <a:solidFill>
                  <a:schemeClr val="accent2"/>
                </a:solidFill>
                <a:latin typeface="Arial Black" pitchFamily="34" charset="0"/>
                <a:ea typeface="黑体" pitchFamily="49" charset="-122"/>
              </a:rPr>
              <a:t>看图并理解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utoUpdateAnimBg="0"/>
      <p:bldP spid="9222" grpId="0" autoUpdateAnimBg="0"/>
      <p:bldP spid="922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43" name="Group 3"/>
          <p:cNvGraphicFramePr>
            <a:graphicFrameLocks noGrp="1"/>
          </p:cNvGraphicFramePr>
          <p:nvPr/>
        </p:nvGraphicFramePr>
        <p:xfrm>
          <a:off x="395288" y="1484313"/>
          <a:ext cx="8229600" cy="4552950"/>
        </p:xfrm>
        <a:graphic>
          <a:graphicData uri="http://schemas.openxmlformats.org/drawingml/2006/table">
            <a:tbl>
              <a:tblPr/>
              <a:tblGrid>
                <a:gridCol w="874712"/>
                <a:gridCol w="3168650"/>
                <a:gridCol w="1150938"/>
                <a:gridCol w="1512887"/>
                <a:gridCol w="1522413"/>
              </a:tblGrid>
              <a:tr h="3365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  </a:t>
                      </a:r>
                      <a:r>
                        <a:rPr kumimoji="0" 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构 成 方 法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原  级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比 较 级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最 高 级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336550">
                <a:tc rowSpan="8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单音节词和少数多音节词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一般在词尾加</a:t>
                      </a: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-er/</a:t>
                      </a: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ə/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或</a:t>
                      </a: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-est/ist/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cold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colder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coldest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fast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faster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fastest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以字母</a:t>
                      </a: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e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结尾的形容词，加</a:t>
                      </a: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-r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或</a:t>
                      </a: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-st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nice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nicer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nicest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large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larger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largest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重读闭音节词只有一个辅音字母时，应先双写辅音字母；再加</a:t>
                      </a: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-es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或</a:t>
                      </a: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-est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big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bigger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biggest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hot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hotter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hottest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以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/>
                          <a:ea typeface="宋体" pitchFamily="2" charset="-122"/>
                        </a:rPr>
                        <a:t>“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辅音字母+y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/>
                          <a:ea typeface="宋体" pitchFamily="2" charset="-122"/>
                        </a:rPr>
                        <a:t>”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结尾的双音节词，先改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/>
                          <a:ea typeface="宋体" pitchFamily="2" charset="-122"/>
                        </a:rPr>
                        <a:t>“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+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y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/>
                          <a:ea typeface="宋体" pitchFamily="2" charset="-122"/>
                        </a:rPr>
                        <a:t>”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结尾的双音节词，先改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/>
                          <a:ea typeface="宋体" pitchFamily="2" charset="-122"/>
                        </a:rPr>
                        <a:t>“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y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/>
                          <a:ea typeface="宋体" pitchFamily="2" charset="-122"/>
                        </a:rPr>
                        <a:t>”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为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/>
                          <a:ea typeface="宋体" pitchFamily="2" charset="-122"/>
                        </a:rPr>
                        <a:t>“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i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/>
                          <a:ea typeface="宋体" pitchFamily="2" charset="-122"/>
                        </a:rPr>
                        <a:t>”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,再加-er或-est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easy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easier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easiest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early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earlier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earliest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黑体" pitchFamily="49" charset="-122"/>
                        </a:rPr>
                        <a:t>多音节词和部分双音节词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在词前加</a:t>
                      </a: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more</a:t>
                      </a: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或</a:t>
                      </a: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most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tired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more tired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most tired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06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easily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more easily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most easily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03" name="Rectangle 63"/>
          <p:cNvSpPr>
            <a:spLocks noChangeArrowheads="1"/>
          </p:cNvSpPr>
          <p:nvPr/>
        </p:nvSpPr>
        <p:spPr bwMode="auto">
          <a:xfrm>
            <a:off x="684213" y="549275"/>
            <a:ext cx="74993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>
                <a:effectLst>
                  <a:outerShdw blurRad="38100" dist="38100" dir="2700000" algn="tl">
                    <a:srgbClr val="C0C0C0"/>
                  </a:outerShdw>
                </a:effectLst>
              </a:rPr>
              <a:t>单音节和少数多音节的形容词和副词的比较级和最高级</a:t>
            </a:r>
          </a:p>
          <a:p>
            <a:r>
              <a:rPr lang="zh-CN">
                <a:effectLst>
                  <a:outerShdw blurRad="38100" dist="38100" dir="2700000" algn="tl">
                    <a:srgbClr val="C0C0C0"/>
                  </a:outerShdw>
                </a:effectLst>
              </a:rPr>
              <a:t>的构成分规则和不规则。变化如下：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4724400" y="457200"/>
            <a:ext cx="4114800" cy="2819400"/>
          </a:xfrm>
          <a:prstGeom prst="cloudCallout">
            <a:avLst>
              <a:gd name="adj1" fmla="val -87810"/>
              <a:gd name="adj2" fmla="val 85190"/>
            </a:avLst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zh-CN" altLang="zh-CN" b="1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165725" y="795338"/>
            <a:ext cx="38576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5400" b="1">
                <a:latin typeface="Tahoma" pitchFamily="34" charset="0"/>
              </a:rPr>
              <a:t> 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181600" y="914400"/>
            <a:ext cx="35052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000" b="1">
                <a:solidFill>
                  <a:srgbClr val="FF0000"/>
                </a:solidFill>
              </a:rPr>
              <a:t>不规则变化，要多加注意哦！ 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0" y="0"/>
            <a:ext cx="4648200" cy="3444875"/>
          </a:xfrm>
          <a:prstGeom prst="rect">
            <a:avLst/>
          </a:prstGeom>
          <a:solidFill>
            <a:srgbClr val="FF99CC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/>
              <a:t>good→            →</a:t>
            </a:r>
          </a:p>
          <a:p>
            <a:pPr>
              <a:spcBef>
                <a:spcPct val="50000"/>
              </a:spcBef>
            </a:pPr>
            <a:r>
              <a:rPr lang="zh-CN" altLang="zh-CN" sz="4000" b="1"/>
              <a:t>bad →           →</a:t>
            </a:r>
          </a:p>
          <a:p>
            <a:pPr>
              <a:spcBef>
                <a:spcPct val="50000"/>
              </a:spcBef>
            </a:pPr>
            <a:r>
              <a:rPr lang="zh-CN" altLang="zh-CN" sz="4000" b="1"/>
              <a:t>many →        →</a:t>
            </a:r>
          </a:p>
          <a:p>
            <a:pPr>
              <a:spcBef>
                <a:spcPct val="50000"/>
              </a:spcBef>
            </a:pPr>
            <a:r>
              <a:rPr lang="zh-CN" altLang="zh-CN" sz="4000" b="1"/>
              <a:t>little →        →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962400" y="3744913"/>
            <a:ext cx="5181600" cy="3113087"/>
          </a:xfrm>
          <a:prstGeom prst="rect">
            <a:avLst/>
          </a:prstGeom>
          <a:solidFill>
            <a:srgbClr val="0066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chemeClr val="bg1"/>
                </a:solidFill>
              </a:rPr>
              <a:t>well→           →</a:t>
            </a:r>
          </a:p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chemeClr val="bg1"/>
                </a:solidFill>
              </a:rPr>
              <a:t>badly→          → </a:t>
            </a:r>
          </a:p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chemeClr val="bg1"/>
                </a:solidFill>
              </a:rPr>
              <a:t>much→</a:t>
            </a:r>
            <a:r>
              <a:rPr lang="zh-CN" altLang="zh-CN" sz="3600" b="1"/>
              <a:t>         </a:t>
            </a:r>
            <a:r>
              <a:rPr lang="zh-CN" altLang="zh-CN" sz="3600" b="1">
                <a:solidFill>
                  <a:schemeClr val="bg1"/>
                </a:solidFill>
              </a:rPr>
              <a:t>→ </a:t>
            </a:r>
            <a:r>
              <a:rPr lang="zh-CN" altLang="zh-CN" sz="3600" b="1"/>
              <a:t> </a:t>
            </a:r>
            <a:endParaRPr lang="zh-CN" altLang="zh-CN" sz="3600" b="1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chemeClr val="bg1"/>
                </a:solidFill>
              </a:rPr>
              <a:t>far→             →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676400" y="0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/>
              <a:t>better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3581400" y="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/>
              <a:t>best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524000" y="914400"/>
            <a:ext cx="1447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/>
              <a:t>worse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3352800" y="914400"/>
            <a:ext cx="1828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/>
              <a:t>worst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1752600" y="1828800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/>
              <a:t>more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3505200" y="18288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/>
              <a:t>most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1676400" y="27432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/>
              <a:t>less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3429000" y="2743200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/>
              <a:t>least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5181600" y="3733800"/>
            <a:ext cx="152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chemeClr val="bg1"/>
                </a:solidFill>
              </a:rPr>
              <a:t>better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7010400" y="3733800"/>
            <a:ext cx="106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chemeClr val="bg1"/>
                </a:solidFill>
              </a:rPr>
              <a:t>best</a:t>
            </a: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5105400" y="6216650"/>
            <a:ext cx="160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chemeClr val="bg1"/>
                </a:solidFill>
              </a:rPr>
              <a:t>farther</a:t>
            </a: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7010400" y="6140450"/>
            <a:ext cx="1752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chemeClr val="bg1"/>
                </a:solidFill>
              </a:rPr>
              <a:t>farthest</a:t>
            </a:r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5486400" y="4495800"/>
            <a:ext cx="1447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chemeClr val="bg1"/>
                </a:solidFill>
              </a:rPr>
              <a:t>worse</a:t>
            </a:r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7086600" y="44958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chemeClr val="bg1"/>
                </a:solidFill>
              </a:rPr>
              <a:t>worst</a:t>
            </a:r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5486400" y="53340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chemeClr val="bg1"/>
                </a:solidFill>
              </a:rPr>
              <a:t>more</a:t>
            </a:r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7010400" y="5302250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chemeClr val="bg1"/>
                </a:solidFill>
              </a:rPr>
              <a:t>most</a:t>
            </a:r>
          </a:p>
        </p:txBody>
      </p:sp>
      <p:pic>
        <p:nvPicPr>
          <p:cNvPr id="11288" name="Picture 24" descr="花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373688"/>
            <a:ext cx="14287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9" name="Picture 25" descr="花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797425"/>
            <a:ext cx="14287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0" name="Picture 26" descr="花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4221163"/>
            <a:ext cx="14287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 autoUpdateAnimBg="0"/>
      <p:bldP spid="11269" grpId="0" autoUpdateAnimBg="0"/>
      <p:bldP spid="11270" grpId="0" animBg="1" autoUpdateAnimBg="0"/>
      <p:bldP spid="11271" grpId="0" animBg="1" autoUpdateAnimBg="0"/>
      <p:bldP spid="11272" grpId="0" autoUpdateAnimBg="0"/>
      <p:bldP spid="11273" grpId="0" autoUpdateAnimBg="0"/>
      <p:bldP spid="11274" grpId="0" autoUpdateAnimBg="0"/>
      <p:bldP spid="11275" grpId="0" autoUpdateAnimBg="0"/>
      <p:bldP spid="11276" grpId="0" autoUpdateAnimBg="0"/>
      <p:bldP spid="11277" grpId="0" autoUpdateAnimBg="0"/>
      <p:bldP spid="11278" grpId="0" autoUpdateAnimBg="0"/>
      <p:bldP spid="11279" grpId="0" autoUpdateAnimBg="0"/>
      <p:bldP spid="11280" grpId="0" autoUpdateAnimBg="0"/>
      <p:bldP spid="11281" grpId="0" autoUpdateAnimBg="0"/>
      <p:bldP spid="11282" grpId="0" autoUpdateAnimBg="0"/>
      <p:bldP spid="11283" grpId="0" autoUpdateAnimBg="0"/>
      <p:bldP spid="11284" grpId="0" autoUpdateAnimBg="0"/>
      <p:bldP spid="11285" grpId="0" autoUpdateAnimBg="0"/>
      <p:bldP spid="11286" grpId="0" autoUpdateAnimBg="0"/>
      <p:bldP spid="1128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背景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755650" y="908050"/>
            <a:ext cx="7993063" cy="556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/>
              <a:t>important  </a:t>
            </a:r>
            <a:r>
              <a:rPr lang="zh-CN" altLang="zh-CN" u="sng"/>
              <a:t> </a:t>
            </a:r>
            <a:r>
              <a:rPr lang="zh-CN" altLang="zh-CN"/>
              <a:t>______________      _________________</a:t>
            </a:r>
            <a:r>
              <a:rPr lang="zh-CN" altLang="zh-CN" u="sng"/>
              <a:t>               </a:t>
            </a:r>
            <a:r>
              <a:rPr lang="zh-CN" altLang="zh-CN"/>
              <a:t>                          </a:t>
            </a:r>
          </a:p>
          <a:p>
            <a:r>
              <a:rPr lang="zh-CN" altLang="zh-CN"/>
              <a:t>easy___________________     ___________________                                                                                                </a:t>
            </a:r>
          </a:p>
          <a:p>
            <a:r>
              <a:rPr lang="zh-CN" altLang="zh-CN"/>
              <a:t> wet___________________     ____________________    </a:t>
            </a:r>
          </a:p>
          <a:p>
            <a:r>
              <a:rPr lang="zh-CN" altLang="zh-CN"/>
              <a:t>happy________________       ____________________   </a:t>
            </a:r>
          </a:p>
          <a:p>
            <a:r>
              <a:rPr lang="zh-CN" altLang="zh-CN"/>
              <a:t>careful ________________      __________________                                                </a:t>
            </a:r>
          </a:p>
          <a:p>
            <a:r>
              <a:rPr lang="zh-CN" altLang="zh-CN"/>
              <a:t> thin _________________       __________________  </a:t>
            </a:r>
          </a:p>
          <a:p>
            <a:r>
              <a:rPr lang="zh-CN" altLang="zh-CN"/>
              <a:t>good________________        ____________________                                                       </a:t>
            </a:r>
          </a:p>
          <a:p>
            <a:r>
              <a:rPr lang="zh-CN" altLang="zh-CN"/>
              <a:t> hot __________________     ____________________                                                     </a:t>
            </a:r>
          </a:p>
          <a:p>
            <a:r>
              <a:rPr lang="zh-CN" altLang="zh-CN"/>
              <a:t>easily ________________     ____________________  </a:t>
            </a:r>
          </a:p>
          <a:p>
            <a:r>
              <a:rPr lang="zh-CN" altLang="zh-CN"/>
              <a:t>many________________      ____________________                                                  </a:t>
            </a:r>
          </a:p>
          <a:p>
            <a:r>
              <a:rPr lang="zh-CN" altLang="zh-CN"/>
              <a:t> nice ________________       ____________________     </a:t>
            </a:r>
          </a:p>
          <a:p>
            <a:r>
              <a:rPr lang="zh-CN" altLang="zh-CN"/>
              <a:t>big _________________       ____________________</a:t>
            </a:r>
          </a:p>
          <a:p>
            <a:r>
              <a:rPr lang="zh-CN" altLang="zh-CN"/>
              <a:t>heavy______________          ____________________</a:t>
            </a:r>
          </a:p>
          <a:p>
            <a:r>
              <a:rPr lang="zh-CN" altLang="zh-CN"/>
              <a:t>delicious____________         ____________________</a:t>
            </a:r>
          </a:p>
          <a:p>
            <a:r>
              <a:rPr lang="zh-CN" altLang="zh-CN"/>
              <a:t>much_______________        _____________________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908175" y="333375"/>
            <a:ext cx="5487988" cy="57943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sz="3200" b="1">
                <a:solidFill>
                  <a:schemeClr val="bg1"/>
                </a:solidFill>
              </a:rPr>
              <a:t>给出下列词的比较级和最高级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176463" y="928688"/>
            <a:ext cx="21447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/>
              <a:t> </a:t>
            </a:r>
            <a:r>
              <a:rPr lang="zh-CN" altLang="zh-CN">
                <a:solidFill>
                  <a:schemeClr val="hlink"/>
                </a:solidFill>
              </a:rPr>
              <a:t>more important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148263" y="908050"/>
            <a:ext cx="2035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rgbClr val="0000FF"/>
                </a:solidFill>
              </a:rPr>
              <a:t>most important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411413" y="1268413"/>
            <a:ext cx="893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hlink"/>
                </a:solidFill>
              </a:rPr>
              <a:t>easier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5272088" y="1289050"/>
            <a:ext cx="995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rgbClr val="0000FF"/>
                </a:solidFill>
              </a:rPr>
              <a:t>easiest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1671638" y="1649413"/>
            <a:ext cx="944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hlink"/>
                </a:solidFill>
              </a:rPr>
              <a:t>wetter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4911725" y="1576388"/>
            <a:ext cx="1046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rgbClr val="0000FF"/>
                </a:solidFill>
              </a:rPr>
              <a:t>wettest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1743075" y="2009775"/>
            <a:ext cx="1096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hlink"/>
                </a:solidFill>
              </a:rPr>
              <a:t>happier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4984750" y="2009775"/>
            <a:ext cx="1198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rgbClr val="0000FF"/>
                </a:solidFill>
              </a:rPr>
              <a:t>happiest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1887538" y="2368550"/>
            <a:ext cx="1730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hlink"/>
                </a:solidFill>
              </a:rPr>
              <a:t>more careful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4840288" y="2368550"/>
            <a:ext cx="16970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rgbClr val="0000FF"/>
                </a:solidFill>
              </a:rPr>
              <a:t>most careful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1816100" y="2728913"/>
            <a:ext cx="1046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hlink"/>
                </a:solidFill>
              </a:rPr>
              <a:t>thinner</a:t>
            </a: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4911725" y="2728913"/>
            <a:ext cx="1147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rgbClr val="0000FF"/>
                </a:solidFill>
              </a:rPr>
              <a:t>thinnest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1671638" y="3089275"/>
            <a:ext cx="876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hlink"/>
                </a:solidFill>
              </a:rPr>
              <a:t>better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4911725" y="3089275"/>
            <a:ext cx="674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rgbClr val="0000FF"/>
                </a:solidFill>
              </a:rPr>
              <a:t>best</a:t>
            </a: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1743075" y="3449638"/>
            <a:ext cx="893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hlink"/>
                </a:solidFill>
              </a:rPr>
              <a:t>hotter</a:t>
            </a:r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4984750" y="3449638"/>
            <a:ext cx="995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rgbClr val="0000FF"/>
                </a:solidFill>
              </a:rPr>
              <a:t>hottest</a:t>
            </a:r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1743075" y="3810000"/>
            <a:ext cx="15954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hlink"/>
                </a:solidFill>
              </a:rPr>
              <a:t>more easily</a:t>
            </a:r>
          </a:p>
        </p:txBody>
      </p:sp>
      <p:sp>
        <p:nvSpPr>
          <p:cNvPr id="12310" name="Text Box 22"/>
          <p:cNvSpPr txBox="1">
            <a:spLocks noChangeArrowheads="1"/>
          </p:cNvSpPr>
          <p:nvPr/>
        </p:nvSpPr>
        <p:spPr bwMode="auto">
          <a:xfrm>
            <a:off x="4911725" y="3810000"/>
            <a:ext cx="1562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rgbClr val="0000FF"/>
                </a:solidFill>
              </a:rPr>
              <a:t>most easily</a:t>
            </a:r>
          </a:p>
        </p:txBody>
      </p:sp>
      <p:sp>
        <p:nvSpPr>
          <p:cNvPr id="12311" name="Text Box 23"/>
          <p:cNvSpPr txBox="1">
            <a:spLocks noChangeArrowheads="1"/>
          </p:cNvSpPr>
          <p:nvPr/>
        </p:nvSpPr>
        <p:spPr bwMode="auto">
          <a:xfrm>
            <a:off x="1816100" y="4168775"/>
            <a:ext cx="809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hlink"/>
                </a:solidFill>
              </a:rPr>
              <a:t>more</a:t>
            </a:r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4984750" y="4097338"/>
            <a:ext cx="776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rgbClr val="0000FF"/>
                </a:solidFill>
              </a:rPr>
              <a:t>most</a:t>
            </a:r>
          </a:p>
        </p:txBody>
      </p:sp>
      <p:sp>
        <p:nvSpPr>
          <p:cNvPr id="12313" name="Text Box 25"/>
          <p:cNvSpPr txBox="1">
            <a:spLocks noChangeArrowheads="1"/>
          </p:cNvSpPr>
          <p:nvPr/>
        </p:nvSpPr>
        <p:spPr bwMode="auto">
          <a:xfrm>
            <a:off x="1816100" y="4529138"/>
            <a:ext cx="792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hlink"/>
                </a:solidFill>
              </a:rPr>
              <a:t>nicer</a:t>
            </a:r>
          </a:p>
        </p:txBody>
      </p:sp>
      <p:sp>
        <p:nvSpPr>
          <p:cNvPr id="12314" name="Text Box 26"/>
          <p:cNvSpPr txBox="1">
            <a:spLocks noChangeArrowheads="1"/>
          </p:cNvSpPr>
          <p:nvPr/>
        </p:nvSpPr>
        <p:spPr bwMode="auto">
          <a:xfrm>
            <a:off x="4840288" y="4529138"/>
            <a:ext cx="893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rgbClr val="0000FF"/>
                </a:solidFill>
              </a:rPr>
              <a:t>nicest</a:t>
            </a:r>
          </a:p>
        </p:txBody>
      </p:sp>
      <p:sp>
        <p:nvSpPr>
          <p:cNvPr id="12315" name="Text Box 27"/>
          <p:cNvSpPr txBox="1">
            <a:spLocks noChangeArrowheads="1"/>
          </p:cNvSpPr>
          <p:nvPr/>
        </p:nvSpPr>
        <p:spPr bwMode="auto">
          <a:xfrm>
            <a:off x="1743075" y="4889500"/>
            <a:ext cx="962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hlink"/>
                </a:solidFill>
              </a:rPr>
              <a:t>bigger</a:t>
            </a:r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4859338" y="4941888"/>
            <a:ext cx="1063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rgbClr val="0000FF"/>
                </a:solidFill>
              </a:rPr>
              <a:t>biggest</a:t>
            </a:r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1743075" y="5321300"/>
            <a:ext cx="1079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hlink"/>
                </a:solidFill>
              </a:rPr>
              <a:t>heavier</a:t>
            </a:r>
          </a:p>
        </p:txBody>
      </p:sp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4911725" y="5249863"/>
            <a:ext cx="1181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rgbClr val="0000FF"/>
                </a:solidFill>
              </a:rPr>
              <a:t>heaviest</a:t>
            </a:r>
          </a:p>
        </p:txBody>
      </p:sp>
      <p:sp>
        <p:nvSpPr>
          <p:cNvPr id="12319" name="Text Box 31"/>
          <p:cNvSpPr txBox="1">
            <a:spLocks noChangeArrowheads="1"/>
          </p:cNvSpPr>
          <p:nvPr/>
        </p:nvSpPr>
        <p:spPr bwMode="auto">
          <a:xfrm>
            <a:off x="2032000" y="5681663"/>
            <a:ext cx="1984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hlink"/>
                </a:solidFill>
              </a:rPr>
              <a:t>more delicious</a:t>
            </a:r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4767263" y="5610225"/>
            <a:ext cx="19510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rgbClr val="0000FF"/>
                </a:solidFill>
              </a:rPr>
              <a:t>most delicious</a:t>
            </a:r>
          </a:p>
        </p:txBody>
      </p:sp>
      <p:sp>
        <p:nvSpPr>
          <p:cNvPr id="12321" name="Text Box 33"/>
          <p:cNvSpPr txBox="1">
            <a:spLocks noChangeArrowheads="1"/>
          </p:cNvSpPr>
          <p:nvPr/>
        </p:nvSpPr>
        <p:spPr bwMode="auto">
          <a:xfrm>
            <a:off x="1887538" y="5969000"/>
            <a:ext cx="809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hlink"/>
                </a:solidFill>
              </a:rPr>
              <a:t>more</a:t>
            </a:r>
          </a:p>
        </p:txBody>
      </p:sp>
      <p:sp>
        <p:nvSpPr>
          <p:cNvPr id="12322" name="Text Box 34"/>
          <p:cNvSpPr txBox="1">
            <a:spLocks noChangeArrowheads="1"/>
          </p:cNvSpPr>
          <p:nvPr/>
        </p:nvSpPr>
        <p:spPr bwMode="auto">
          <a:xfrm>
            <a:off x="5003800" y="5949950"/>
            <a:ext cx="776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rgbClr val="0000FF"/>
                </a:solidFill>
              </a:rPr>
              <a:t>most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2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 nodeType="clickPar">
                      <p:stCondLst>
                        <p:cond delay="indefinite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 nodeType="clickPar">
                      <p:stCondLst>
                        <p:cond delay="indefinite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 nodeType="clickPar">
                      <p:stCondLst>
                        <p:cond delay="indefinite"/>
                      </p:stCondLst>
                      <p:childTnLst>
                        <p:par>
                          <p:cTn id="1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utoUpdateAnimBg="0"/>
      <p:bldP spid="12294" grpId="0" autoUpdateAnimBg="0"/>
      <p:bldP spid="12295" grpId="0" autoUpdateAnimBg="0"/>
      <p:bldP spid="12296" grpId="0" autoUpdateAnimBg="0"/>
      <p:bldP spid="12297" grpId="0" autoUpdateAnimBg="0"/>
      <p:bldP spid="12298" grpId="0" autoUpdateAnimBg="0"/>
      <p:bldP spid="12299" grpId="0" autoUpdateAnimBg="0"/>
      <p:bldP spid="12301" grpId="0" autoUpdateAnimBg="0"/>
      <p:bldP spid="12302" grpId="0" autoUpdateAnimBg="0"/>
      <p:bldP spid="12303" grpId="0" autoUpdateAnimBg="0"/>
      <p:bldP spid="12304" grpId="0" autoUpdateAnimBg="0"/>
      <p:bldP spid="12305" grpId="0" autoUpdateAnimBg="0"/>
      <p:bldP spid="12306" grpId="0" autoUpdateAnimBg="0"/>
      <p:bldP spid="12307" grpId="0" autoUpdateAnimBg="0"/>
      <p:bldP spid="12308" grpId="0" autoUpdateAnimBg="0"/>
      <p:bldP spid="12309" grpId="0" autoUpdateAnimBg="0"/>
      <p:bldP spid="12310" grpId="0" autoUpdateAnimBg="0"/>
      <p:bldP spid="12312" grpId="0" autoUpdateAnimBg="0"/>
      <p:bldP spid="12313" grpId="0" autoUpdateAnimBg="0"/>
      <p:bldP spid="12314" grpId="0" autoUpdateAnimBg="0"/>
      <p:bldP spid="12315" grpId="0" autoUpdateAnimBg="0"/>
      <p:bldP spid="12316" grpId="0" autoUpdateAnimBg="0"/>
      <p:bldP spid="12317" grpId="0" autoUpdateAnimBg="0"/>
      <p:bldP spid="12318" grpId="0" autoUpdateAnimBg="0"/>
      <p:bldP spid="12319" grpId="0" autoUpdateAnimBg="0"/>
      <p:bldP spid="12320" grpId="0" autoUpdateAnimBg="0"/>
      <p:bldP spid="12321" grpId="0" autoUpdateAnimBg="0"/>
      <p:bldP spid="12322" grpId="0" autoUpdateAnimBg="0"/>
    </p:bldLst>
  </p:timing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Designs\Bamboo.pot</Template>
  <TotalTime>700</TotalTime>
  <Pages>0</Pages>
  <Words>2138</Words>
  <Characters>0</Characters>
  <Application>Microsoft Office PowerPoint</Application>
  <DocSecurity>0</DocSecurity>
  <PresentationFormat>全屏显示(4:3)</PresentationFormat>
  <Lines>0</Lines>
  <Paragraphs>341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9" baseType="lpstr">
      <vt:lpstr>Arial</vt:lpstr>
      <vt:lpstr>宋体</vt:lpstr>
      <vt:lpstr>Wingdings</vt:lpstr>
      <vt:lpstr>Times New Roman</vt:lpstr>
      <vt:lpstr>Arial Black</vt:lpstr>
      <vt:lpstr>华文行楷</vt:lpstr>
      <vt:lpstr>华文隶书</vt:lpstr>
      <vt:lpstr>华文新魏</vt:lpstr>
      <vt:lpstr>Comic Sans MS</vt:lpstr>
      <vt:lpstr>楷体_GB2312</vt:lpstr>
      <vt:lpstr>黑体</vt:lpstr>
      <vt:lpstr>Tahoma</vt:lpstr>
      <vt:lpstr>Century Gothic</vt:lpstr>
      <vt:lpstr>Georgia</vt:lpstr>
      <vt:lpstr>Microsoft JhengHei Light</vt:lpstr>
      <vt:lpstr>Segoe Print</vt:lpstr>
      <vt:lpstr>Microsoft JhengHei Light</vt:lpstr>
      <vt:lpstr>Microsoft JhengHei Light</vt:lpstr>
      <vt:lpstr>Microsoft JhengHei Light</vt:lpstr>
      <vt:lpstr>Segoe Print</vt:lpstr>
      <vt:lpstr>Bamboo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www.dearedu.com</Manager>
  <Company>www.dearedu.com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www.dearedu.com</dc:title>
  <dc:subject>www.dearedu.com</dc:subject>
  <dc:creator>www.dearedu.com; 欧阳</dc:creator>
  <cp:keywords>www.dearedu.com</cp:keywords>
  <dc:description>www.dearedu.com</dc:description>
  <cp:lastModifiedBy>user</cp:lastModifiedBy>
  <cp:revision>132</cp:revision>
  <cp:lastPrinted>1899-12-30T00:00:00Z</cp:lastPrinted>
  <dcterms:created xsi:type="dcterms:W3CDTF">2004-04-05T11:38:25Z</dcterms:created>
  <dcterms:modified xsi:type="dcterms:W3CDTF">2015-08-12T06:36:29Z</dcterms:modified>
  <cp:category>www.dearedu.com</cp:category>
</cp:coreProperties>
</file>